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Montserrat"/>
      <p:regular r:id="rId57"/>
      <p:bold r:id="rId58"/>
      <p:italic r:id="rId59"/>
      <p:boldItalic r:id="rId60"/>
    </p:embeddedFont>
    <p:embeddedFont>
      <p:font typeface="Lat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bold.fntdata"/><Relationship Id="rId61" Type="http://schemas.openxmlformats.org/officeDocument/2006/relationships/font" Target="fonts/Lato-regular.fntdata"/><Relationship Id="rId20" Type="http://schemas.openxmlformats.org/officeDocument/2006/relationships/slide" Target="slides/slide15.xml"/><Relationship Id="rId64" Type="http://schemas.openxmlformats.org/officeDocument/2006/relationships/font" Target="fonts/Lato-boldItalic.fntdata"/><Relationship Id="rId63"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91993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9199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ab5b6840f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ab5b6840f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999233298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999233298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999233298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999233298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a14cea4ac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a14cea4ac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999233298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999233298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999233298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999233298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99223c334d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99223c334d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999233298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999233298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999233298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999233298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999233298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999233298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99223c334d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99223c334d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999233298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999233298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999233298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999233298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ab5b6840f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ab5b6840f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999233298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999233298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999233298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999233298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999233298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999233298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99223c334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99223c334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9a603fdef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9a603fdef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9a603fde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9a603fde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9a603fdef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9a603fdef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ab87dc208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ab87dc208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9a603fdef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9a603fdef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b25ae26722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b25ae26722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9a603fdef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9a603fdef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9a603fdef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9a603fdef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b51598a35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b51598a35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b51598a35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b51598a35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b25ae2672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b25ae2672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b25ae26722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b25ae2672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b25ae26722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b25ae26722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ab87dc20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ab87dc20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a14cea4ac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a14cea4ac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ab87dc208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ab87dc208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ab87dc208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ab87dc208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b25ae26722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b25ae26722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b25ae26722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b25ae26722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b51598a3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b51598a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b25ae26722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b25ae26722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b25ae26722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b25ae26722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b25ae26722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b25ae26722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c6f919934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c6f91993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99223c334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99223c334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6f919934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6f9199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9992332988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9992332988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99223c334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99223c334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a164efe4d7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a164efe4d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99223c334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99223c334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999233298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999233298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999233298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999233298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ieeexplore.ieee.org/document/915657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1.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hyperlink" Target="http://drive.google.com/file/d/1ejpwJeuzol-IAiCeu5pOFL83bKzUTCHc/view" TargetMode="External"/><Relationship Id="rId4" Type="http://schemas.openxmlformats.org/officeDocument/2006/relationships/image" Target="../media/image3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29.png"/><Relationship Id="rId6"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4.png"/><Relationship Id="rId4" Type="http://schemas.openxmlformats.org/officeDocument/2006/relationships/image" Target="../media/image35.png"/><Relationship Id="rId5" Type="http://schemas.openxmlformats.org/officeDocument/2006/relationships/image" Target="../media/image42.png"/><Relationship Id="rId6"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5.png"/><Relationship Id="rId4" Type="http://schemas.openxmlformats.org/officeDocument/2006/relationships/image" Target="../media/image52.png"/><Relationship Id="rId5" Type="http://schemas.openxmlformats.org/officeDocument/2006/relationships/image" Target="../media/image46.png"/><Relationship Id="rId6"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50.png"/><Relationship Id="rId6"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7.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53.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58.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231575" y="697425"/>
            <a:ext cx="5673000" cy="302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Assignment-3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BITS F 312: Neural Networks &amp; Fuzzy Logic</a:t>
            </a:r>
            <a:endParaRPr/>
          </a:p>
        </p:txBody>
      </p:sp>
      <p:sp>
        <p:nvSpPr>
          <p:cNvPr id="135" name="Google Shape;135;p13"/>
          <p:cNvSpPr txBox="1"/>
          <p:nvPr>
            <p:ph idx="1" type="subTitle"/>
          </p:nvPr>
        </p:nvSpPr>
        <p:spPr>
          <a:xfrm>
            <a:off x="103475" y="3803100"/>
            <a:ext cx="3961200" cy="12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Submitted by:</a:t>
            </a:r>
            <a:endParaRPr sz="1600"/>
          </a:p>
          <a:p>
            <a:pPr indent="-330200" lvl="0" marL="457200" rtl="0" algn="l">
              <a:spcBef>
                <a:spcPts val="0"/>
              </a:spcBef>
              <a:spcAft>
                <a:spcPts val="0"/>
              </a:spcAft>
              <a:buSzPts val="1600"/>
              <a:buChar char="●"/>
            </a:pPr>
            <a:r>
              <a:rPr lang="en" sz="1600"/>
              <a:t>Siddhartha Kansal - 2019A7PS0129P</a:t>
            </a:r>
            <a:endParaRPr sz="1600"/>
          </a:p>
          <a:p>
            <a:pPr indent="-330200" lvl="0" marL="457200" rtl="0" algn="l">
              <a:spcBef>
                <a:spcPts val="0"/>
              </a:spcBef>
              <a:spcAft>
                <a:spcPts val="0"/>
              </a:spcAft>
              <a:buSzPts val="1600"/>
              <a:buChar char="●"/>
            </a:pPr>
            <a:r>
              <a:rPr lang="en" sz="1600"/>
              <a:t>Khushaal Chaba - 2020A8PS1816P</a:t>
            </a:r>
            <a:endParaRPr sz="1600"/>
          </a:p>
          <a:p>
            <a:pPr indent="-330200" lvl="0" marL="457200" rtl="0" algn="l">
              <a:spcBef>
                <a:spcPts val="0"/>
              </a:spcBef>
              <a:spcAft>
                <a:spcPts val="0"/>
              </a:spcAft>
              <a:buSzPts val="1600"/>
              <a:buChar char="●"/>
            </a:pPr>
            <a:r>
              <a:rPr lang="en" sz="1600"/>
              <a:t>Sarthak Gupta- 2020A8PS1821P</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2"/>
          <p:cNvPicPr preferRelativeResize="0"/>
          <p:nvPr/>
        </p:nvPicPr>
        <p:blipFill>
          <a:blip r:embed="rId3">
            <a:alphaModFix/>
          </a:blip>
          <a:stretch>
            <a:fillRect/>
          </a:stretch>
        </p:blipFill>
        <p:spPr>
          <a:xfrm>
            <a:off x="1380925" y="3424925"/>
            <a:ext cx="6648450" cy="1238250"/>
          </a:xfrm>
          <a:prstGeom prst="rect">
            <a:avLst/>
          </a:prstGeom>
          <a:noFill/>
          <a:ln>
            <a:noFill/>
          </a:ln>
        </p:spPr>
      </p:pic>
      <p:sp>
        <p:nvSpPr>
          <p:cNvPr id="189" name="Google Shape;189;p22"/>
          <p:cNvSpPr txBox="1"/>
          <p:nvPr/>
        </p:nvSpPr>
        <p:spPr>
          <a:xfrm>
            <a:off x="1091050" y="516300"/>
            <a:ext cx="7228200" cy="237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chemeClr val="lt1"/>
                </a:solidFill>
                <a:latin typeface="Lato"/>
                <a:ea typeface="Lato"/>
                <a:cs typeface="Lato"/>
                <a:sym typeface="Lato"/>
              </a:rPr>
              <a:t>Adaptive Instance Normalization</a:t>
            </a:r>
            <a:endParaRPr sz="2100">
              <a:solidFill>
                <a:schemeClr val="lt1"/>
              </a:solidFill>
              <a:latin typeface="Lato"/>
              <a:ea typeface="Lato"/>
              <a:cs typeface="Lato"/>
              <a:sym typeface="Lato"/>
            </a:endParaRPr>
          </a:p>
          <a:p>
            <a:pPr indent="-330200" lvl="0" marL="457200" rtl="0" algn="l">
              <a:lnSpc>
                <a:spcPct val="115000"/>
              </a:lnSpc>
              <a:spcBef>
                <a:spcPts val="1200"/>
              </a:spcBef>
              <a:spcAft>
                <a:spcPts val="0"/>
              </a:spcAft>
              <a:buClr>
                <a:schemeClr val="lt1"/>
              </a:buClr>
              <a:buSzPts val="1600"/>
              <a:buFont typeface="Lato"/>
              <a:buChar char="●"/>
            </a:pPr>
            <a:r>
              <a:rPr lang="en" sz="1600">
                <a:solidFill>
                  <a:schemeClr val="lt1"/>
                </a:solidFill>
                <a:latin typeface="Lato"/>
                <a:ea typeface="Lato"/>
                <a:cs typeface="Lato"/>
                <a:sym typeface="Lato"/>
              </a:rPr>
              <a:t>AdaIN is different from other normalization methods such as Instance Normalization.</a:t>
            </a:r>
            <a:endParaRPr sz="1600">
              <a:solidFill>
                <a:schemeClr val="lt1"/>
              </a:solidFill>
              <a:latin typeface="Lato"/>
              <a:ea typeface="Lato"/>
              <a:cs typeface="Lato"/>
              <a:sym typeface="Lato"/>
            </a:endParaRPr>
          </a:p>
          <a:p>
            <a:pPr indent="-330200" lvl="0" marL="457200" rtl="0" algn="l">
              <a:lnSpc>
                <a:spcPct val="115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Here ,normalization is performed only with style and content image statistics, and no learning parameters are used. </a:t>
            </a:r>
            <a:endParaRPr sz="1600">
              <a:solidFill>
                <a:schemeClr val="lt1"/>
              </a:solidFill>
              <a:latin typeface="Lato"/>
              <a:ea typeface="Lato"/>
              <a:cs typeface="Lato"/>
              <a:sym typeface="Lato"/>
            </a:endParaRPr>
          </a:p>
          <a:p>
            <a:pPr indent="-330200" lvl="0" marL="457200" rtl="0" algn="l">
              <a:lnSpc>
                <a:spcPct val="115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This makes it possible to convert styles that have never been seen in training data.</a:t>
            </a:r>
            <a:endParaRPr sz="16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2079200" y="153225"/>
            <a:ext cx="59514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Issues with StyleGAN</a:t>
            </a:r>
            <a:endParaRPr sz="2600"/>
          </a:p>
        </p:txBody>
      </p:sp>
      <p:sp>
        <p:nvSpPr>
          <p:cNvPr id="195" name="Google Shape;195;p23"/>
          <p:cNvSpPr txBox="1"/>
          <p:nvPr>
            <p:ph type="title"/>
          </p:nvPr>
        </p:nvSpPr>
        <p:spPr>
          <a:xfrm>
            <a:off x="1052550" y="847700"/>
            <a:ext cx="7038900" cy="1724100"/>
          </a:xfrm>
          <a:prstGeom prst="rect">
            <a:avLst/>
          </a:prstGeom>
        </p:spPr>
        <p:txBody>
          <a:bodyPr anchorCtr="0" anchor="t" bIns="91425" lIns="91425" spcFirstLastPara="1" rIns="91425" wrap="square" tIns="91425">
            <a:normAutofit/>
          </a:bodyPr>
          <a:lstStyle/>
          <a:p>
            <a:pPr indent="-332740" lvl="0" marL="457200" rtl="0" algn="l">
              <a:spcBef>
                <a:spcPts val="0"/>
              </a:spcBef>
              <a:spcAft>
                <a:spcPts val="0"/>
              </a:spcAft>
              <a:buSzPts val="1640"/>
              <a:buFont typeface="Lato"/>
              <a:buChar char="●"/>
            </a:pPr>
            <a:r>
              <a:rPr lang="en" sz="1640">
                <a:latin typeface="Lato"/>
                <a:ea typeface="Lato"/>
                <a:cs typeface="Lato"/>
                <a:sym typeface="Lato"/>
              </a:rPr>
              <a:t>Blob(Droplet) like Artifact</a:t>
            </a:r>
            <a:endParaRPr sz="1640">
              <a:latin typeface="Lato"/>
              <a:ea typeface="Lato"/>
              <a:cs typeface="Lato"/>
              <a:sym typeface="Lato"/>
            </a:endParaRPr>
          </a:p>
          <a:p>
            <a:pPr indent="0" lvl="0" marL="457200" rtl="0" algn="l">
              <a:spcBef>
                <a:spcPts val="0"/>
              </a:spcBef>
              <a:spcAft>
                <a:spcPts val="0"/>
              </a:spcAft>
              <a:buNone/>
            </a:pPr>
            <a:r>
              <a:rPr lang="en" sz="1640">
                <a:latin typeface="Lato"/>
                <a:ea typeface="Lato"/>
                <a:cs typeface="Lato"/>
                <a:sym typeface="Lato"/>
              </a:rPr>
              <a:t>Resultant images had some unwanted noise which </a:t>
            </a:r>
            <a:r>
              <a:rPr lang="en" sz="1640">
                <a:latin typeface="Lato"/>
                <a:ea typeface="Lato"/>
                <a:cs typeface="Lato"/>
                <a:sym typeface="Lato"/>
              </a:rPr>
              <a:t>occurred</a:t>
            </a:r>
            <a:r>
              <a:rPr lang="en" sz="1640">
                <a:latin typeface="Lato"/>
                <a:ea typeface="Lato"/>
                <a:cs typeface="Lato"/>
                <a:sym typeface="Lato"/>
              </a:rPr>
              <a:t> in different locations.</a:t>
            </a:r>
            <a:endParaRPr sz="1640">
              <a:latin typeface="Lato"/>
              <a:ea typeface="Lato"/>
              <a:cs typeface="Lato"/>
              <a:sym typeface="Lato"/>
            </a:endParaRPr>
          </a:p>
          <a:p>
            <a:pPr indent="0" lvl="0" marL="457200" rtl="0" algn="l">
              <a:spcBef>
                <a:spcPts val="0"/>
              </a:spcBef>
              <a:spcAft>
                <a:spcPts val="0"/>
              </a:spcAft>
              <a:buNone/>
            </a:pPr>
            <a:r>
              <a:rPr lang="en" sz="1640">
                <a:latin typeface="Lato"/>
                <a:ea typeface="Lato"/>
                <a:cs typeface="Lato"/>
                <a:sym typeface="Lato"/>
              </a:rPr>
              <a:t>This problem occurs due to normalization layer(AdaIN)</a:t>
            </a:r>
            <a:endParaRPr sz="1640">
              <a:latin typeface="Lato"/>
              <a:ea typeface="Lato"/>
              <a:cs typeface="Lato"/>
              <a:sym typeface="Lato"/>
            </a:endParaRPr>
          </a:p>
          <a:p>
            <a:pPr indent="0" lvl="0" marL="457200" rtl="0" algn="l">
              <a:spcBef>
                <a:spcPts val="0"/>
              </a:spcBef>
              <a:spcAft>
                <a:spcPts val="0"/>
              </a:spcAft>
              <a:buNone/>
            </a:pPr>
            <a:r>
              <a:t/>
            </a:r>
            <a:endParaRPr sz="1640">
              <a:latin typeface="Lato"/>
              <a:ea typeface="Lato"/>
              <a:cs typeface="Lato"/>
              <a:sym typeface="Lato"/>
            </a:endParaRPr>
          </a:p>
        </p:txBody>
      </p:sp>
      <p:pic>
        <p:nvPicPr>
          <p:cNvPr id="196" name="Google Shape;196;p23"/>
          <p:cNvPicPr preferRelativeResize="0"/>
          <p:nvPr/>
        </p:nvPicPr>
        <p:blipFill>
          <a:blip r:embed="rId3">
            <a:alphaModFix/>
          </a:blip>
          <a:stretch>
            <a:fillRect/>
          </a:stretch>
        </p:blipFill>
        <p:spPr>
          <a:xfrm>
            <a:off x="397400" y="2411700"/>
            <a:ext cx="8262549" cy="2250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4"/>
          <p:cNvPicPr preferRelativeResize="0"/>
          <p:nvPr/>
        </p:nvPicPr>
        <p:blipFill>
          <a:blip r:embed="rId3">
            <a:alphaModFix/>
          </a:blip>
          <a:stretch>
            <a:fillRect/>
          </a:stretch>
        </p:blipFill>
        <p:spPr>
          <a:xfrm>
            <a:off x="2546500" y="1852525"/>
            <a:ext cx="3876675" cy="3089275"/>
          </a:xfrm>
          <a:prstGeom prst="rect">
            <a:avLst/>
          </a:prstGeom>
          <a:noFill/>
          <a:ln>
            <a:noFill/>
          </a:ln>
        </p:spPr>
      </p:pic>
      <p:sp>
        <p:nvSpPr>
          <p:cNvPr id="202" name="Google Shape;202;p24"/>
          <p:cNvSpPr txBox="1"/>
          <p:nvPr/>
        </p:nvSpPr>
        <p:spPr>
          <a:xfrm>
            <a:off x="1020025" y="520050"/>
            <a:ext cx="8001300" cy="1271400"/>
          </a:xfrm>
          <a:prstGeom prst="rect">
            <a:avLst/>
          </a:prstGeom>
          <a:noFill/>
          <a:ln>
            <a:noFill/>
          </a:ln>
        </p:spPr>
        <p:txBody>
          <a:bodyPr anchorCtr="0" anchor="t" bIns="91425" lIns="91425" spcFirstLastPara="1" rIns="91425" wrap="square" tIns="91425">
            <a:spAutoFit/>
          </a:bodyPr>
          <a:lstStyle/>
          <a:p>
            <a:pPr indent="-364490" lvl="0" marL="457200" rtl="0" algn="l">
              <a:spcBef>
                <a:spcPts val="0"/>
              </a:spcBef>
              <a:spcAft>
                <a:spcPts val="0"/>
              </a:spcAft>
              <a:buClr>
                <a:schemeClr val="lt1"/>
              </a:buClr>
              <a:buSzPts val="2140"/>
              <a:buFont typeface="Lato"/>
              <a:buChar char="●"/>
            </a:pPr>
            <a:r>
              <a:rPr lang="en" sz="2140">
                <a:solidFill>
                  <a:schemeClr val="lt1"/>
                </a:solidFill>
                <a:latin typeface="Lato"/>
                <a:ea typeface="Lato"/>
                <a:cs typeface="Lato"/>
                <a:sym typeface="Lato"/>
              </a:rPr>
              <a:t>Phase artifacts</a:t>
            </a:r>
            <a:endParaRPr sz="2140">
              <a:solidFill>
                <a:schemeClr val="lt1"/>
              </a:solidFill>
              <a:latin typeface="Lato"/>
              <a:ea typeface="Lato"/>
              <a:cs typeface="Lato"/>
              <a:sym typeface="Lato"/>
            </a:endParaRPr>
          </a:p>
          <a:p>
            <a:pPr indent="0" lvl="0" marL="457200" rtl="0" algn="l">
              <a:spcBef>
                <a:spcPts val="0"/>
              </a:spcBef>
              <a:spcAft>
                <a:spcPts val="0"/>
              </a:spcAft>
              <a:buNone/>
            </a:pPr>
            <a:r>
              <a:rPr lang="en" sz="1640">
                <a:solidFill>
                  <a:schemeClr val="lt1"/>
                </a:solidFill>
                <a:latin typeface="Lato"/>
                <a:ea typeface="Lato"/>
                <a:cs typeface="Lato"/>
                <a:sym typeface="Lato"/>
              </a:rPr>
              <a:t>Progressive nature of GAN is flag bearer of this issue.It seems that multiple outputs during the progressive nature causes high frequency feature maps to be generated in middle layers,comprising shift invariance.</a:t>
            </a:r>
            <a:endParaRPr sz="164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1052550" y="1665975"/>
            <a:ext cx="7038900" cy="132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StyleGAN2 </a:t>
            </a:r>
            <a:endParaRPr sz="4000"/>
          </a:p>
          <a:p>
            <a:pPr indent="0" lvl="0" marL="0" rtl="0" algn="ctr">
              <a:spcBef>
                <a:spcPts val="0"/>
              </a:spcBef>
              <a:spcAft>
                <a:spcPts val="0"/>
              </a:spcAft>
              <a:buNone/>
            </a:pPr>
            <a:r>
              <a:rPr lang="en" sz="4000"/>
              <a:t>&amp; Its Importance</a:t>
            </a:r>
            <a:endParaRPr sz="4000"/>
          </a:p>
          <a:p>
            <a:pPr indent="0" lvl="0" marL="0" rtl="0" algn="ctr">
              <a:spcBef>
                <a:spcPts val="0"/>
              </a:spcBef>
              <a:spcAft>
                <a:spcPts val="0"/>
              </a:spcAft>
              <a:buNone/>
            </a:pPr>
            <a:r>
              <a:t/>
            </a:r>
            <a:endParaRPr sz="4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Advantages of StyleGAN2</a:t>
            </a:r>
            <a:endParaRPr sz="2600"/>
          </a:p>
        </p:txBody>
      </p:sp>
      <p:sp>
        <p:nvSpPr>
          <p:cNvPr id="213" name="Google Shape;213;p26"/>
          <p:cNvSpPr txBox="1"/>
          <p:nvPr>
            <p:ph idx="1" type="body"/>
          </p:nvPr>
        </p:nvSpPr>
        <p:spPr>
          <a:xfrm>
            <a:off x="742800" y="1708675"/>
            <a:ext cx="8598900" cy="2911200"/>
          </a:xfrm>
          <a:prstGeom prst="rect">
            <a:avLst/>
          </a:prstGeom>
        </p:spPr>
        <p:txBody>
          <a:bodyPr anchorCtr="0" anchor="t" bIns="91425" lIns="91425" spcFirstLastPara="1" rIns="91425" wrap="square" tIns="91425">
            <a:noAutofit/>
          </a:bodyPr>
          <a:lstStyle/>
          <a:p>
            <a:pPr indent="-343058" lvl="0" marL="457200" rtl="0" algn="l">
              <a:lnSpc>
                <a:spcPct val="105000"/>
              </a:lnSpc>
              <a:spcBef>
                <a:spcPts val="0"/>
              </a:spcBef>
              <a:spcAft>
                <a:spcPts val="0"/>
              </a:spcAft>
              <a:buSzPts val="1803"/>
              <a:buChar char="●"/>
            </a:pPr>
            <a:r>
              <a:rPr lang="en" sz="1802"/>
              <a:t>Eliminates droplet modes by normalizing with estimated statistics instead of normalizing with actual statistics like AdaIN</a:t>
            </a:r>
            <a:endParaRPr sz="1802"/>
          </a:p>
          <a:p>
            <a:pPr indent="0" lvl="0" marL="457200" rtl="0" algn="l">
              <a:lnSpc>
                <a:spcPct val="105000"/>
              </a:lnSpc>
              <a:spcBef>
                <a:spcPts val="1200"/>
              </a:spcBef>
              <a:spcAft>
                <a:spcPts val="0"/>
              </a:spcAft>
              <a:buSzPts val="1018"/>
              <a:buNone/>
            </a:pPr>
            <a:r>
              <a:t/>
            </a:r>
            <a:endParaRPr sz="1802"/>
          </a:p>
          <a:p>
            <a:pPr indent="-343058" lvl="0" marL="457200" rtl="0" algn="l">
              <a:lnSpc>
                <a:spcPct val="105000"/>
              </a:lnSpc>
              <a:spcBef>
                <a:spcPts val="1200"/>
              </a:spcBef>
              <a:spcAft>
                <a:spcPts val="0"/>
              </a:spcAft>
              <a:buSzPts val="1803"/>
              <a:buChar char="●"/>
            </a:pPr>
            <a:r>
              <a:rPr lang="en" sz="1802"/>
              <a:t>Uses a hierarchical Generator with skip connection instead of Progressive Growing, eye and tooth stagnation is reduced.</a:t>
            </a:r>
            <a:endParaRPr sz="1802"/>
          </a:p>
          <a:p>
            <a:pPr indent="0" lvl="0" marL="457200" rtl="0" algn="l">
              <a:lnSpc>
                <a:spcPct val="105000"/>
              </a:lnSpc>
              <a:spcBef>
                <a:spcPts val="1200"/>
              </a:spcBef>
              <a:spcAft>
                <a:spcPts val="0"/>
              </a:spcAft>
              <a:buSzPts val="1018"/>
              <a:buNone/>
            </a:pPr>
            <a:r>
              <a:t/>
            </a:r>
            <a:endParaRPr sz="1802"/>
          </a:p>
          <a:p>
            <a:pPr indent="-343058" lvl="0" marL="457200" rtl="0" algn="l">
              <a:lnSpc>
                <a:spcPct val="105000"/>
              </a:lnSpc>
              <a:spcBef>
                <a:spcPts val="1200"/>
              </a:spcBef>
              <a:spcAft>
                <a:spcPts val="0"/>
              </a:spcAft>
              <a:buSzPts val="1803"/>
              <a:buChar char="●"/>
            </a:pPr>
            <a:r>
              <a:rPr lang="en" sz="1802"/>
              <a:t>Improves Image quality  by reducing Perceptual Path Length(PPL) and smoothing latent space</a:t>
            </a:r>
            <a:endParaRPr sz="1802"/>
          </a:p>
          <a:p>
            <a:pPr indent="0" lvl="0" marL="0" rtl="0" algn="l">
              <a:lnSpc>
                <a:spcPct val="105000"/>
              </a:lnSpc>
              <a:spcBef>
                <a:spcPts val="1200"/>
              </a:spcBef>
              <a:spcAft>
                <a:spcPts val="0"/>
              </a:spcAft>
              <a:buSzPts val="1018"/>
              <a:buNone/>
            </a:pPr>
            <a:r>
              <a:t/>
            </a:r>
            <a:endParaRPr sz="1802"/>
          </a:p>
          <a:p>
            <a:pPr indent="0" lvl="0" marL="0" rtl="0" algn="l">
              <a:lnSpc>
                <a:spcPct val="105000"/>
              </a:lnSpc>
              <a:spcBef>
                <a:spcPts val="1200"/>
              </a:spcBef>
              <a:spcAft>
                <a:spcPts val="1200"/>
              </a:spcAft>
              <a:buSzPts val="1018"/>
              <a:buNone/>
            </a:pPr>
            <a:r>
              <a:t/>
            </a:r>
            <a:endParaRPr sz="180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1153400" y="14516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Architecture</a:t>
            </a:r>
            <a:endParaRPr sz="4500"/>
          </a:p>
          <a:p>
            <a:pPr indent="0" lvl="0" marL="0" rtl="0" algn="ctr">
              <a:spcBef>
                <a:spcPts val="0"/>
              </a:spcBef>
              <a:spcAft>
                <a:spcPts val="0"/>
              </a:spcAft>
              <a:buNone/>
            </a:pPr>
            <a:r>
              <a:t/>
            </a:r>
            <a:endParaRPr sz="4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StyleGAN2 Architecture</a:t>
            </a:r>
            <a:endParaRPr sz="2600"/>
          </a:p>
        </p:txBody>
      </p:sp>
      <p:sp>
        <p:nvSpPr>
          <p:cNvPr id="224" name="Google Shape;224;p28"/>
          <p:cNvSpPr txBox="1"/>
          <p:nvPr>
            <p:ph idx="1" type="body"/>
          </p:nvPr>
        </p:nvSpPr>
        <p:spPr>
          <a:xfrm>
            <a:off x="1210325" y="1382300"/>
            <a:ext cx="7038900" cy="102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StyleGAN2 brings up several architecture changes to rectify the issues which were faced earlier. Below are different configurations available -</a:t>
            </a:r>
            <a:endParaRPr sz="1600"/>
          </a:p>
        </p:txBody>
      </p:sp>
      <p:pic>
        <p:nvPicPr>
          <p:cNvPr id="225" name="Google Shape;225;p28"/>
          <p:cNvPicPr preferRelativeResize="0"/>
          <p:nvPr/>
        </p:nvPicPr>
        <p:blipFill>
          <a:blip r:embed="rId3">
            <a:alphaModFix/>
          </a:blip>
          <a:stretch>
            <a:fillRect/>
          </a:stretch>
        </p:blipFill>
        <p:spPr>
          <a:xfrm>
            <a:off x="2996750" y="2484575"/>
            <a:ext cx="3171100" cy="2364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9"/>
          <p:cNvSpPr txBox="1"/>
          <p:nvPr>
            <p:ph type="title"/>
          </p:nvPr>
        </p:nvSpPr>
        <p:spPr>
          <a:xfrm>
            <a:off x="1248800" y="121000"/>
            <a:ext cx="7169700" cy="674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AutoNum type="alphaLcParenBoth"/>
            </a:pPr>
            <a:r>
              <a:rPr lang="en" sz="2100"/>
              <a:t>Weight demodulation</a:t>
            </a:r>
            <a:endParaRPr sz="2100"/>
          </a:p>
        </p:txBody>
      </p:sp>
      <p:sp>
        <p:nvSpPr>
          <p:cNvPr id="231" name="Google Shape;231;p29"/>
          <p:cNvSpPr txBox="1"/>
          <p:nvPr>
            <p:ph idx="1" type="body"/>
          </p:nvPr>
        </p:nvSpPr>
        <p:spPr>
          <a:xfrm>
            <a:off x="1222400" y="653025"/>
            <a:ext cx="7792200" cy="845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StyleGAN2 like StyleGAN uses a normalization technique to infiltrate styles from W vector using learned transform A into the source image</a:t>
            </a:r>
            <a:endParaRPr sz="1600"/>
          </a:p>
          <a:p>
            <a:pPr indent="-330200" lvl="0" marL="457200" rtl="0" algn="l">
              <a:spcBef>
                <a:spcPts val="0"/>
              </a:spcBef>
              <a:spcAft>
                <a:spcPts val="0"/>
              </a:spcAft>
              <a:buSzPts val="1600"/>
              <a:buChar char="●"/>
            </a:pPr>
            <a:r>
              <a:rPr lang="en" sz="1600"/>
              <a:t> Now the droplet artifacts are being taken care of by Weight Demodulation. Here A and B are two inputs </a:t>
            </a:r>
            <a:endParaRPr sz="1600"/>
          </a:p>
        </p:txBody>
      </p:sp>
      <p:pic>
        <p:nvPicPr>
          <p:cNvPr id="232" name="Google Shape;232;p29"/>
          <p:cNvPicPr preferRelativeResize="0"/>
          <p:nvPr/>
        </p:nvPicPr>
        <p:blipFill>
          <a:blip r:embed="rId3">
            <a:alphaModFix/>
          </a:blip>
          <a:stretch>
            <a:fillRect/>
          </a:stretch>
        </p:blipFill>
        <p:spPr>
          <a:xfrm>
            <a:off x="1829325" y="2187825"/>
            <a:ext cx="5671626" cy="2498025"/>
          </a:xfrm>
          <a:prstGeom prst="rect">
            <a:avLst/>
          </a:prstGeom>
          <a:noFill/>
          <a:ln>
            <a:noFill/>
          </a:ln>
        </p:spPr>
      </p:pic>
      <p:sp>
        <p:nvSpPr>
          <p:cNvPr id="233" name="Google Shape;233;p29"/>
          <p:cNvSpPr txBox="1"/>
          <p:nvPr/>
        </p:nvSpPr>
        <p:spPr>
          <a:xfrm>
            <a:off x="1449950" y="4685850"/>
            <a:ext cx="733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Lato"/>
                <a:ea typeface="Lato"/>
                <a:cs typeface="Lato"/>
                <a:sym typeface="Lato"/>
              </a:rPr>
              <a:t>where A is  Affine Transformation and B is input noise assigned to each layer </a:t>
            </a:r>
            <a:endParaRPr sz="16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txBox="1"/>
          <p:nvPr>
            <p:ph idx="1" type="body"/>
          </p:nvPr>
        </p:nvSpPr>
        <p:spPr>
          <a:xfrm>
            <a:off x="1297500" y="457675"/>
            <a:ext cx="7038900" cy="4489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 We transform each style block by two operations- </a:t>
            </a:r>
            <a:endParaRPr sz="1600"/>
          </a:p>
          <a:p>
            <a:pPr indent="0" lvl="0" marL="0" rtl="0" algn="l">
              <a:lnSpc>
                <a:spcPct val="100000"/>
              </a:lnSpc>
              <a:spcBef>
                <a:spcPts val="0"/>
              </a:spcBef>
              <a:spcAft>
                <a:spcPts val="0"/>
              </a:spcAft>
              <a:buNone/>
            </a:pPr>
            <a:r>
              <a:rPr lang="en" sz="1600"/>
              <a:t>1. Combine modulation and convolution operation(Mod) by directly scaling the convolution weights rather than first applying modulation followed by convolution.</a:t>
            </a:r>
            <a:endParaRPr sz="1600"/>
          </a:p>
          <a:p>
            <a:pPr indent="0" lvl="0" marL="0" rtl="0" algn="l">
              <a:spcBef>
                <a:spcPts val="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rPr lang="en" sz="1600"/>
              <a:t>Where w</a:t>
            </a:r>
            <a:r>
              <a:rPr baseline="-25000" lang="en" sz="1600"/>
              <a:t>ijk</a:t>
            </a:r>
            <a:r>
              <a:rPr lang="en" sz="1600"/>
              <a:t> — original weight, w</a:t>
            </a:r>
            <a:r>
              <a:rPr baseline="-25000" lang="en" sz="1600"/>
              <a:t>ijk</a:t>
            </a:r>
            <a:r>
              <a:rPr lang="en" sz="1600"/>
              <a:t>’ — modulated weight, s</a:t>
            </a:r>
            <a:r>
              <a:rPr baseline="-25000" lang="en" sz="1600"/>
              <a:t>i</a:t>
            </a:r>
            <a:r>
              <a:rPr lang="en" sz="1600"/>
              <a:t> — scaling value for feature map i.</a:t>
            </a:r>
            <a:endParaRPr sz="1600"/>
          </a:p>
          <a:p>
            <a:pPr indent="0" lvl="0" marL="0" rtl="0" algn="l">
              <a:spcBef>
                <a:spcPts val="1200"/>
              </a:spcBef>
              <a:spcAft>
                <a:spcPts val="0"/>
              </a:spcAft>
              <a:buNone/>
            </a:pPr>
            <a:r>
              <a:rPr lang="en" sz="1600"/>
              <a:t>2. Next is the demodulation step(Demod), here we scale the output feature map j by standard deviation of output activations (from above step) and send to convolution operation.</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1200"/>
              </a:spcAft>
              <a:buNone/>
            </a:pPr>
            <a:r>
              <a:rPr lang="en" sz="1600"/>
              <a:t>small ε is added to avoid numerical operation issues</a:t>
            </a:r>
            <a:endParaRPr sz="1600"/>
          </a:p>
        </p:txBody>
      </p:sp>
      <p:pic>
        <p:nvPicPr>
          <p:cNvPr id="239" name="Google Shape;239;p30"/>
          <p:cNvPicPr preferRelativeResize="0"/>
          <p:nvPr/>
        </p:nvPicPr>
        <p:blipFill>
          <a:blip r:embed="rId3">
            <a:alphaModFix/>
          </a:blip>
          <a:stretch>
            <a:fillRect/>
          </a:stretch>
        </p:blipFill>
        <p:spPr>
          <a:xfrm>
            <a:off x="2934263" y="4147375"/>
            <a:ext cx="3057525" cy="800100"/>
          </a:xfrm>
          <a:prstGeom prst="rect">
            <a:avLst/>
          </a:prstGeom>
          <a:noFill/>
          <a:ln>
            <a:noFill/>
          </a:ln>
        </p:spPr>
      </p:pic>
      <p:pic>
        <p:nvPicPr>
          <p:cNvPr id="240" name="Google Shape;240;p30"/>
          <p:cNvPicPr preferRelativeResize="0"/>
          <p:nvPr/>
        </p:nvPicPr>
        <p:blipFill>
          <a:blip r:embed="rId4">
            <a:alphaModFix/>
          </a:blip>
          <a:stretch>
            <a:fillRect/>
          </a:stretch>
        </p:blipFill>
        <p:spPr>
          <a:xfrm>
            <a:off x="2934275" y="1373000"/>
            <a:ext cx="2884850" cy="871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idx="1" type="body"/>
          </p:nvPr>
        </p:nvSpPr>
        <p:spPr>
          <a:xfrm>
            <a:off x="410550" y="2994175"/>
            <a:ext cx="7519200" cy="1492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 sz="1600"/>
              <a:t>Noise and bias are removed from style block and moved outside.</a:t>
            </a:r>
            <a:endParaRPr sz="1600"/>
          </a:p>
          <a:p>
            <a:pPr indent="-330200" lvl="0" marL="457200" rtl="0" algn="l">
              <a:lnSpc>
                <a:spcPct val="100000"/>
              </a:lnSpc>
              <a:spcBef>
                <a:spcPts val="0"/>
              </a:spcBef>
              <a:spcAft>
                <a:spcPts val="0"/>
              </a:spcAft>
              <a:buSzPts val="1600"/>
              <a:buAutoNum type="arabicPeriod"/>
            </a:pPr>
            <a:r>
              <a:rPr lang="en" sz="1600"/>
              <a:t>We only modify standard deviation per feature map rather than both mean and standard deviation.</a:t>
            </a:r>
            <a:endParaRPr sz="1600"/>
          </a:p>
        </p:txBody>
      </p:sp>
      <p:pic>
        <p:nvPicPr>
          <p:cNvPr id="246" name="Google Shape;246;p31"/>
          <p:cNvPicPr preferRelativeResize="0"/>
          <p:nvPr/>
        </p:nvPicPr>
        <p:blipFill>
          <a:blip r:embed="rId3">
            <a:alphaModFix/>
          </a:blip>
          <a:stretch>
            <a:fillRect/>
          </a:stretch>
        </p:blipFill>
        <p:spPr>
          <a:xfrm>
            <a:off x="0" y="105100"/>
            <a:ext cx="4717275" cy="2717175"/>
          </a:xfrm>
          <a:prstGeom prst="rect">
            <a:avLst/>
          </a:prstGeom>
          <a:noFill/>
          <a:ln>
            <a:noFill/>
          </a:ln>
        </p:spPr>
      </p:pic>
      <p:pic>
        <p:nvPicPr>
          <p:cNvPr id="247" name="Google Shape;247;p31"/>
          <p:cNvPicPr preferRelativeResize="0"/>
          <p:nvPr/>
        </p:nvPicPr>
        <p:blipFill>
          <a:blip r:embed="rId4">
            <a:alphaModFix/>
          </a:blip>
          <a:stretch>
            <a:fillRect/>
          </a:stretch>
        </p:blipFill>
        <p:spPr>
          <a:xfrm>
            <a:off x="4839600" y="122575"/>
            <a:ext cx="4304399" cy="2682225"/>
          </a:xfrm>
          <a:prstGeom prst="rect">
            <a:avLst/>
          </a:prstGeom>
          <a:noFill/>
          <a:ln>
            <a:noFill/>
          </a:ln>
        </p:spPr>
      </p:pic>
      <p:sp>
        <p:nvSpPr>
          <p:cNvPr id="248" name="Google Shape;248;p31"/>
          <p:cNvSpPr txBox="1"/>
          <p:nvPr/>
        </p:nvSpPr>
        <p:spPr>
          <a:xfrm>
            <a:off x="635000" y="4055875"/>
            <a:ext cx="6276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Lato"/>
                <a:ea typeface="Lato"/>
                <a:cs typeface="Lato"/>
                <a:sym typeface="Lato"/>
              </a:rPr>
              <a:t>Next we add Demodulation module to remove the droplet artifacts.</a:t>
            </a:r>
            <a:endParaRPr sz="16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590300" cy="134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000" u="sng">
                <a:solidFill>
                  <a:schemeClr val="hlink"/>
                </a:solidFill>
                <a:hlinkClick r:id="rId3"/>
              </a:rPr>
              <a:t>Analyzing and Improving the Image Quality of StyleGAN</a:t>
            </a:r>
            <a:endParaRPr sz="4000"/>
          </a:p>
        </p:txBody>
      </p:sp>
      <p:sp>
        <p:nvSpPr>
          <p:cNvPr id="141" name="Google Shape;141;p14"/>
          <p:cNvSpPr txBox="1"/>
          <p:nvPr>
            <p:ph idx="1" type="body"/>
          </p:nvPr>
        </p:nvSpPr>
        <p:spPr>
          <a:xfrm>
            <a:off x="1297500" y="2145075"/>
            <a:ext cx="7038900" cy="20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Authors</a:t>
            </a:r>
            <a:endParaRPr sz="1600"/>
          </a:p>
          <a:p>
            <a:pPr indent="-330200" lvl="0" marL="457200" rtl="0" algn="l">
              <a:spcBef>
                <a:spcPts val="1200"/>
              </a:spcBef>
              <a:spcAft>
                <a:spcPts val="0"/>
              </a:spcAft>
              <a:buSzPts val="1600"/>
              <a:buChar char="❏"/>
            </a:pPr>
            <a:r>
              <a:rPr lang="en" sz="1600"/>
              <a:t>Tero Karras - NVIDIA</a:t>
            </a:r>
            <a:endParaRPr sz="1600"/>
          </a:p>
          <a:p>
            <a:pPr indent="-330200" lvl="0" marL="457200" rtl="0" algn="l">
              <a:spcBef>
                <a:spcPts val="0"/>
              </a:spcBef>
              <a:spcAft>
                <a:spcPts val="0"/>
              </a:spcAft>
              <a:buSzPts val="1600"/>
              <a:buChar char="❏"/>
            </a:pPr>
            <a:r>
              <a:rPr lang="en" sz="1600"/>
              <a:t>Samuli Laine -NVIDIA</a:t>
            </a:r>
            <a:endParaRPr sz="1600"/>
          </a:p>
          <a:p>
            <a:pPr indent="-330200" lvl="0" marL="457200" rtl="0" algn="l">
              <a:spcBef>
                <a:spcPts val="0"/>
              </a:spcBef>
              <a:spcAft>
                <a:spcPts val="0"/>
              </a:spcAft>
              <a:buSzPts val="1600"/>
              <a:buChar char="❏"/>
            </a:pPr>
            <a:r>
              <a:rPr lang="en" sz="1600"/>
              <a:t>Miika Aittala - NVIDIA</a:t>
            </a:r>
            <a:endParaRPr sz="1600"/>
          </a:p>
          <a:p>
            <a:pPr indent="-330200" lvl="0" marL="457200" rtl="0" algn="l">
              <a:spcBef>
                <a:spcPts val="0"/>
              </a:spcBef>
              <a:spcAft>
                <a:spcPts val="0"/>
              </a:spcAft>
              <a:buSzPts val="1600"/>
              <a:buChar char="❏"/>
            </a:pPr>
            <a:r>
              <a:rPr lang="en" sz="1600"/>
              <a:t>Janne Hellsten - NVIDIA</a:t>
            </a:r>
            <a:endParaRPr sz="1600"/>
          </a:p>
          <a:p>
            <a:pPr indent="-330200" lvl="0" marL="457200" rtl="0" algn="l">
              <a:spcBef>
                <a:spcPts val="0"/>
              </a:spcBef>
              <a:spcAft>
                <a:spcPts val="0"/>
              </a:spcAft>
              <a:buSzPts val="1600"/>
              <a:buChar char="❏"/>
            </a:pPr>
            <a:r>
              <a:rPr lang="en" sz="1600"/>
              <a:t>Jaakko Lehtinen - NVIDIA and Aalto University</a:t>
            </a:r>
            <a:endParaRPr sz="1600"/>
          </a:p>
          <a:p>
            <a:pPr indent="-330200" lvl="0" marL="457200" rtl="0" algn="l">
              <a:spcBef>
                <a:spcPts val="0"/>
              </a:spcBef>
              <a:spcAft>
                <a:spcPts val="0"/>
              </a:spcAft>
              <a:buSzPts val="1600"/>
              <a:buChar char="❏"/>
            </a:pPr>
            <a:r>
              <a:rPr lang="en" sz="1600"/>
              <a:t>Timo Aila - NVIDIA</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idx="1" type="body"/>
          </p:nvPr>
        </p:nvSpPr>
        <p:spPr>
          <a:xfrm>
            <a:off x="1162838" y="4141600"/>
            <a:ext cx="7344000" cy="68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The above image shows how replacing normalization with demodulation removes the characteristic artifacts from images and activations. Droplets don’t come out using this approach.</a:t>
            </a:r>
            <a:endParaRPr sz="1600"/>
          </a:p>
        </p:txBody>
      </p:sp>
      <p:pic>
        <p:nvPicPr>
          <p:cNvPr id="254" name="Google Shape;254;p32"/>
          <p:cNvPicPr preferRelativeResize="0"/>
          <p:nvPr/>
        </p:nvPicPr>
        <p:blipFill>
          <a:blip r:embed="rId3">
            <a:alphaModFix/>
          </a:blip>
          <a:stretch>
            <a:fillRect/>
          </a:stretch>
        </p:blipFill>
        <p:spPr>
          <a:xfrm>
            <a:off x="1801875" y="228675"/>
            <a:ext cx="6065926" cy="3733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txBox="1"/>
          <p:nvPr>
            <p:ph idx="1" type="body"/>
          </p:nvPr>
        </p:nvSpPr>
        <p:spPr>
          <a:xfrm>
            <a:off x="1272275" y="424550"/>
            <a:ext cx="7038900" cy="44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Montserrat"/>
                <a:ea typeface="Montserrat"/>
                <a:cs typeface="Montserrat"/>
                <a:sym typeface="Montserrat"/>
              </a:rPr>
              <a:t>2. Lazy Regularization:</a:t>
            </a:r>
            <a:endParaRPr sz="2100">
              <a:latin typeface="Montserrat"/>
              <a:ea typeface="Montserrat"/>
              <a:cs typeface="Montserrat"/>
              <a:sym typeface="Montserrat"/>
            </a:endParaRPr>
          </a:p>
          <a:p>
            <a:pPr indent="-330200" lvl="0" marL="457200" rtl="0" algn="l">
              <a:spcBef>
                <a:spcPts val="1200"/>
              </a:spcBef>
              <a:spcAft>
                <a:spcPts val="0"/>
              </a:spcAft>
              <a:buSzPts val="1600"/>
              <a:buChar char="●"/>
            </a:pPr>
            <a:r>
              <a:rPr lang="en" sz="1600"/>
              <a:t>StyleGANs cost function include computing both main loss function and regularization for every mini-batch.</a:t>
            </a:r>
            <a:endParaRPr sz="1600"/>
          </a:p>
          <a:p>
            <a:pPr indent="0" lvl="0" marL="457200" rtl="0" algn="l">
              <a:spcBef>
                <a:spcPts val="1200"/>
              </a:spcBef>
              <a:spcAft>
                <a:spcPts val="0"/>
              </a:spcAft>
              <a:buNone/>
            </a:pPr>
            <a:r>
              <a:t/>
            </a:r>
            <a:endParaRPr sz="1600"/>
          </a:p>
          <a:p>
            <a:pPr indent="-330200" lvl="0" marL="457200" rtl="0" algn="l">
              <a:spcBef>
                <a:spcPts val="1200"/>
              </a:spcBef>
              <a:spcAft>
                <a:spcPts val="0"/>
              </a:spcAft>
              <a:buSzPts val="1600"/>
              <a:buChar char="●"/>
            </a:pPr>
            <a:r>
              <a:rPr lang="en" sz="1600"/>
              <a:t> This computation has heavy memory usage and computation cost which could be reduced by only computing regularization term once after 16 mini-batches. </a:t>
            </a:r>
            <a:endParaRPr sz="1600"/>
          </a:p>
          <a:p>
            <a:pPr indent="0" lvl="0" marL="457200" rtl="0" algn="l">
              <a:spcBef>
                <a:spcPts val="1200"/>
              </a:spcBef>
              <a:spcAft>
                <a:spcPts val="0"/>
              </a:spcAft>
              <a:buNone/>
            </a:pPr>
            <a:r>
              <a:t/>
            </a:r>
            <a:endParaRPr sz="1600"/>
          </a:p>
          <a:p>
            <a:pPr indent="-330200" lvl="0" marL="457200" rtl="0" algn="l">
              <a:spcBef>
                <a:spcPts val="1200"/>
              </a:spcBef>
              <a:spcAft>
                <a:spcPts val="0"/>
              </a:spcAft>
              <a:buSzPts val="1600"/>
              <a:buChar char="●"/>
            </a:pPr>
            <a:r>
              <a:rPr lang="en" sz="1600"/>
              <a:t>This strategy had no drastic changes on model efficiency and thus was being implemented in StyleGAN2.</a:t>
            </a:r>
            <a:endParaRPr sz="1600"/>
          </a:p>
          <a:p>
            <a:pPr indent="0" lvl="0" marL="0" rtl="0" algn="l">
              <a:spcBef>
                <a:spcPts val="1200"/>
              </a:spcBef>
              <a:spcAft>
                <a:spcPts val="1200"/>
              </a:spcAft>
              <a:buNone/>
            </a:pPr>
            <a:r>
              <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4"/>
          <p:cNvSpPr txBox="1"/>
          <p:nvPr/>
        </p:nvSpPr>
        <p:spPr>
          <a:xfrm>
            <a:off x="1013100" y="506575"/>
            <a:ext cx="7958700" cy="180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chemeClr val="lt1"/>
                </a:solidFill>
                <a:latin typeface="Montserrat"/>
                <a:ea typeface="Montserrat"/>
                <a:cs typeface="Montserrat"/>
                <a:sym typeface="Montserrat"/>
              </a:rPr>
              <a:t>3.  Path Length Regularization:</a:t>
            </a:r>
            <a:endParaRPr sz="2100">
              <a:solidFill>
                <a:schemeClr val="lt1"/>
              </a:solidFill>
              <a:latin typeface="Montserrat"/>
              <a:ea typeface="Montserrat"/>
              <a:cs typeface="Montserrat"/>
              <a:sym typeface="Montserrat"/>
            </a:endParaRPr>
          </a:p>
          <a:p>
            <a:pPr indent="-330200" lvl="0" marL="457200" rtl="0" algn="l">
              <a:lnSpc>
                <a:spcPct val="115000"/>
              </a:lnSpc>
              <a:spcBef>
                <a:spcPts val="1200"/>
              </a:spcBef>
              <a:spcAft>
                <a:spcPts val="0"/>
              </a:spcAft>
              <a:buClr>
                <a:schemeClr val="lt1"/>
              </a:buClr>
              <a:buSzPts val="1600"/>
              <a:buFont typeface="Lato"/>
              <a:buChar char="●"/>
            </a:pPr>
            <a:r>
              <a:rPr lang="en" sz="1600">
                <a:solidFill>
                  <a:schemeClr val="lt1"/>
                </a:solidFill>
                <a:latin typeface="Lato"/>
                <a:ea typeface="Lato"/>
                <a:cs typeface="Lato"/>
                <a:sym typeface="Lato"/>
              </a:rPr>
              <a:t>It is a type of regularization that allows good conditioning in the mapping from latent codes to images. </a:t>
            </a:r>
            <a:endParaRPr sz="1600">
              <a:solidFill>
                <a:schemeClr val="lt1"/>
              </a:solidFill>
              <a:latin typeface="Lato"/>
              <a:ea typeface="Lato"/>
              <a:cs typeface="Lato"/>
              <a:sym typeface="Lato"/>
            </a:endParaRPr>
          </a:p>
          <a:p>
            <a:pPr indent="-330200" lvl="0" marL="457200" rtl="0" algn="l">
              <a:lnSpc>
                <a:spcPct val="115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The idea is to encourage that a fixed-size step in the latent space W results in a non-zero, fixed-magnitude change in the image.</a:t>
            </a:r>
            <a:endParaRPr sz="1600">
              <a:solidFill>
                <a:schemeClr val="l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txBox="1"/>
          <p:nvPr>
            <p:ph idx="1" type="body"/>
          </p:nvPr>
        </p:nvSpPr>
        <p:spPr>
          <a:xfrm>
            <a:off x="989825" y="161275"/>
            <a:ext cx="7992600" cy="26766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sz="2100"/>
              <a:t>4. Removing Progressive growing:</a:t>
            </a:r>
            <a:endParaRPr sz="2100"/>
          </a:p>
          <a:p>
            <a:pPr indent="-315397" lvl="0" marL="457200" rtl="0" algn="l">
              <a:spcBef>
                <a:spcPts val="1200"/>
              </a:spcBef>
              <a:spcAft>
                <a:spcPts val="0"/>
              </a:spcAft>
              <a:buSzPct val="100000"/>
              <a:buChar char="●"/>
            </a:pPr>
            <a:r>
              <a:rPr lang="en" sz="1608"/>
              <a:t>Progressive nature of StyleGAN has attributed to Phase artifacts wherein output images have strong location preference for facial features. </a:t>
            </a:r>
            <a:endParaRPr sz="1608"/>
          </a:p>
          <a:p>
            <a:pPr indent="-315397" lvl="0" marL="457200" rtl="0" algn="l">
              <a:spcBef>
                <a:spcPts val="0"/>
              </a:spcBef>
              <a:spcAft>
                <a:spcPts val="0"/>
              </a:spcAft>
              <a:buSzPct val="100000"/>
              <a:buChar char="●"/>
            </a:pPr>
            <a:r>
              <a:rPr lang="en" sz="1608"/>
              <a:t>StyleGAN2 tries to imbibe the capabilities of progressive growing(training stability for high-res images) and implements a new network design based on skip connection/residual nature like ResNet.</a:t>
            </a:r>
            <a:endParaRPr sz="1608"/>
          </a:p>
          <a:p>
            <a:pPr indent="-315397" lvl="0" marL="457200" rtl="0" algn="l">
              <a:spcBef>
                <a:spcPts val="0"/>
              </a:spcBef>
              <a:spcAft>
                <a:spcPts val="0"/>
              </a:spcAft>
              <a:buSzPct val="100000"/>
              <a:buChar char="●"/>
            </a:pPr>
            <a:r>
              <a:rPr lang="en" sz="1608"/>
              <a:t>This new network does not expand to increase image resolution and yet produces the same results and  is like the MSG-GAN(Multi-Scale Gradients for Generative Adversarial Networks)</a:t>
            </a:r>
            <a:endParaRPr sz="1608"/>
          </a:p>
          <a:p>
            <a:pPr indent="0" lvl="0" marL="0" rtl="0" algn="l">
              <a:spcBef>
                <a:spcPts val="1200"/>
              </a:spcBef>
              <a:spcAft>
                <a:spcPts val="1200"/>
              </a:spcAft>
              <a:buNone/>
            </a:pPr>
            <a:r>
              <a:t/>
            </a:r>
            <a:endParaRPr sz="1608"/>
          </a:p>
        </p:txBody>
      </p:sp>
      <p:pic>
        <p:nvPicPr>
          <p:cNvPr id="270" name="Google Shape;270;p35"/>
          <p:cNvPicPr preferRelativeResize="0"/>
          <p:nvPr/>
        </p:nvPicPr>
        <p:blipFill>
          <a:blip r:embed="rId3">
            <a:alphaModFix/>
          </a:blip>
          <a:stretch>
            <a:fillRect/>
          </a:stretch>
        </p:blipFill>
        <p:spPr>
          <a:xfrm>
            <a:off x="1389750" y="2571750"/>
            <a:ext cx="6273749" cy="2449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idx="1" type="body"/>
          </p:nvPr>
        </p:nvSpPr>
        <p:spPr>
          <a:xfrm>
            <a:off x="1000675" y="57750"/>
            <a:ext cx="8143200" cy="318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5. Large Network:</a:t>
            </a:r>
            <a:endParaRPr sz="1600"/>
          </a:p>
          <a:p>
            <a:pPr indent="-330200" lvl="0" marL="457200" rtl="0" algn="l">
              <a:spcBef>
                <a:spcPts val="1200"/>
              </a:spcBef>
              <a:spcAft>
                <a:spcPts val="0"/>
              </a:spcAft>
              <a:buSzPts val="1600"/>
              <a:buChar char="●"/>
            </a:pPr>
            <a:r>
              <a:rPr lang="en" sz="1600"/>
              <a:t> W</a:t>
            </a:r>
            <a:r>
              <a:rPr lang="en" sz="1600"/>
              <a:t>e now see the influence of high-res layers on the resultant image. </a:t>
            </a:r>
            <a:endParaRPr sz="1600"/>
          </a:p>
          <a:p>
            <a:pPr indent="-330200" lvl="0" marL="457200" rtl="0" algn="l">
              <a:spcBef>
                <a:spcPts val="0"/>
              </a:spcBef>
              <a:spcAft>
                <a:spcPts val="0"/>
              </a:spcAft>
              <a:buSzPts val="1600"/>
              <a:buChar char="●"/>
            </a:pPr>
            <a:r>
              <a:rPr lang="en" sz="1600"/>
              <a:t>The NO GROWING,NEW G&amp;D  yields the best results for both metrics .</a:t>
            </a:r>
            <a:endParaRPr sz="1600"/>
          </a:p>
          <a:p>
            <a:pPr indent="-330200" lvl="0" marL="457200" rtl="0" algn="l">
              <a:spcBef>
                <a:spcPts val="0"/>
              </a:spcBef>
              <a:spcAft>
                <a:spcPts val="0"/>
              </a:spcAft>
              <a:buSzPts val="1600"/>
              <a:buChar char="●"/>
            </a:pPr>
            <a:r>
              <a:rPr lang="en" sz="1600"/>
              <a:t>The below image displays contribution of different resolutions layers in training towards final output images.</a:t>
            </a:r>
            <a:endParaRPr sz="1600"/>
          </a:p>
          <a:p>
            <a:pPr indent="-330200" lvl="0" marL="457200" rtl="0" algn="l">
              <a:spcBef>
                <a:spcPts val="0"/>
              </a:spcBef>
              <a:spcAft>
                <a:spcPts val="0"/>
              </a:spcAft>
              <a:buSzPts val="1600"/>
              <a:buChar char="●"/>
            </a:pPr>
            <a:r>
              <a:rPr lang="en" sz="1600"/>
              <a:t>The vertical axis shows the contribution of different resolution layers and horizontal axis depicts training progress. </a:t>
            </a:r>
            <a:endParaRPr sz="1600"/>
          </a:p>
          <a:p>
            <a:pPr indent="-330200" lvl="0" marL="457200" rtl="0" algn="l">
              <a:spcBef>
                <a:spcPts val="0"/>
              </a:spcBef>
              <a:spcAft>
                <a:spcPts val="0"/>
              </a:spcAft>
              <a:buSzPts val="1600"/>
              <a:buChar char="●"/>
            </a:pPr>
            <a:r>
              <a:rPr lang="en" sz="1600"/>
              <a:t>The best Config-E for StyleGAN2 has major contribution from 512 resolution layers and less from 1024 layers. The 1024 res-layers are mostly adding some finer details.</a:t>
            </a:r>
            <a:endParaRPr sz="1600"/>
          </a:p>
          <a:p>
            <a:pPr indent="0" lvl="0" marL="0" rtl="0" algn="l">
              <a:spcBef>
                <a:spcPts val="1200"/>
              </a:spcBef>
              <a:spcAft>
                <a:spcPts val="0"/>
              </a:spcAft>
              <a:buNone/>
            </a:pPr>
            <a:r>
              <a:t/>
            </a:r>
            <a:endParaRPr sz="1600"/>
          </a:p>
          <a:p>
            <a:pPr indent="0" lvl="0" marL="0" rtl="0" algn="l">
              <a:spcBef>
                <a:spcPts val="1200"/>
              </a:spcBef>
              <a:spcAft>
                <a:spcPts val="1200"/>
              </a:spcAft>
              <a:buNone/>
            </a:pPr>
            <a:r>
              <a:t/>
            </a:r>
            <a:endParaRPr sz="1600"/>
          </a:p>
        </p:txBody>
      </p:sp>
      <p:pic>
        <p:nvPicPr>
          <p:cNvPr id="276" name="Google Shape;276;p36"/>
          <p:cNvPicPr preferRelativeResize="0"/>
          <p:nvPr/>
        </p:nvPicPr>
        <p:blipFill>
          <a:blip r:embed="rId3">
            <a:alphaModFix/>
          </a:blip>
          <a:stretch>
            <a:fillRect/>
          </a:stretch>
        </p:blipFill>
        <p:spPr>
          <a:xfrm>
            <a:off x="2719000" y="2884074"/>
            <a:ext cx="5424849" cy="2171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ph idx="1" type="body"/>
          </p:nvPr>
        </p:nvSpPr>
        <p:spPr>
          <a:xfrm>
            <a:off x="1003850" y="90800"/>
            <a:ext cx="7656300" cy="45987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In general training flow, low-res layers dominate the output initially but eventually it is the final high-res layers that govern the final output. </a:t>
            </a:r>
            <a:endParaRPr/>
          </a:p>
          <a:p>
            <a:pPr indent="-311150" lvl="0" marL="457200" rtl="0" algn="l">
              <a:spcBef>
                <a:spcPts val="0"/>
              </a:spcBef>
              <a:spcAft>
                <a:spcPts val="0"/>
              </a:spcAft>
              <a:buSzPts val="1300"/>
              <a:buChar char="●"/>
            </a:pPr>
            <a:r>
              <a:rPr lang="en"/>
              <a:t>In Config-E(</a:t>
            </a:r>
            <a:r>
              <a:rPr lang="en" sz="1600"/>
              <a:t>NO GROWING,NEW G&amp;D </a:t>
            </a:r>
            <a:r>
              <a:rPr lang="en"/>
              <a:t>), 512 res-layers seem to have more contribution and thus it impacts the output too. </a:t>
            </a:r>
            <a:endParaRPr/>
          </a:p>
          <a:p>
            <a:pPr indent="-311150" lvl="0" marL="457200" rtl="0" algn="l">
              <a:spcBef>
                <a:spcPts val="0"/>
              </a:spcBef>
              <a:spcAft>
                <a:spcPts val="0"/>
              </a:spcAft>
              <a:buSzPts val="1300"/>
              <a:buChar char="●"/>
            </a:pPr>
            <a:r>
              <a:rPr lang="en"/>
              <a:t>To get more finer results from the training, we need to increase the capacity of 1024 res-layers such that they contribute more to the output.</a:t>
            </a:r>
            <a:endParaRPr/>
          </a:p>
          <a:p>
            <a:pPr indent="-311150" lvl="0" marL="457200" rtl="0" algn="l">
              <a:spcBef>
                <a:spcPts val="0"/>
              </a:spcBef>
              <a:spcAft>
                <a:spcPts val="0"/>
              </a:spcAft>
              <a:buSzPts val="1300"/>
              <a:buChar char="●"/>
            </a:pPr>
            <a:r>
              <a:rPr lang="en"/>
              <a:t>Config-F is considered a larger network that increases the feature maps in high-res layers and thus impacts the quality of resultant images.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82" name="Google Shape;282;p37"/>
          <p:cNvPicPr preferRelativeResize="0"/>
          <p:nvPr/>
        </p:nvPicPr>
        <p:blipFill>
          <a:blip r:embed="rId3">
            <a:alphaModFix/>
          </a:blip>
          <a:stretch>
            <a:fillRect/>
          </a:stretch>
        </p:blipFill>
        <p:spPr>
          <a:xfrm>
            <a:off x="659375" y="1938050"/>
            <a:ext cx="4041079" cy="1988000"/>
          </a:xfrm>
          <a:prstGeom prst="rect">
            <a:avLst/>
          </a:prstGeom>
          <a:noFill/>
          <a:ln>
            <a:noFill/>
          </a:ln>
        </p:spPr>
      </p:pic>
      <p:pic>
        <p:nvPicPr>
          <p:cNvPr id="283" name="Google Shape;283;p37"/>
          <p:cNvPicPr preferRelativeResize="0"/>
          <p:nvPr/>
        </p:nvPicPr>
        <p:blipFill>
          <a:blip r:embed="rId4">
            <a:alphaModFix/>
          </a:blip>
          <a:stretch>
            <a:fillRect/>
          </a:stretch>
        </p:blipFill>
        <p:spPr>
          <a:xfrm>
            <a:off x="4918850" y="1938050"/>
            <a:ext cx="3810326" cy="1988000"/>
          </a:xfrm>
          <a:prstGeom prst="rect">
            <a:avLst/>
          </a:prstGeom>
          <a:noFill/>
          <a:ln>
            <a:noFill/>
          </a:ln>
        </p:spPr>
      </p:pic>
      <p:sp>
        <p:nvSpPr>
          <p:cNvPr id="284" name="Google Shape;284;p37"/>
          <p:cNvSpPr txBox="1"/>
          <p:nvPr/>
        </p:nvSpPr>
        <p:spPr>
          <a:xfrm>
            <a:off x="1052550" y="4446075"/>
            <a:ext cx="732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The eyes and teeth become unnatural in StyleGAN, while the new mechanism shows that the eyes and teeth move naturally with the change of the face direction.</a:t>
            </a:r>
            <a:endParaRPr>
              <a:solidFill>
                <a:schemeClr val="l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type="title"/>
          </p:nvPr>
        </p:nvSpPr>
        <p:spPr>
          <a:xfrm>
            <a:off x="1177625" y="227897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400"/>
              <a:t>Results </a:t>
            </a:r>
            <a:r>
              <a:rPr lang="en" sz="3400"/>
              <a:t>&amp; Evaluation</a:t>
            </a:r>
            <a:r>
              <a:rPr lang="en" sz="3400"/>
              <a:t> Metrics</a:t>
            </a:r>
            <a:endParaRPr sz="3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txBox="1"/>
          <p:nvPr>
            <p:ph idx="1" type="body"/>
          </p:nvPr>
        </p:nvSpPr>
        <p:spPr>
          <a:xfrm>
            <a:off x="1297500" y="555750"/>
            <a:ext cx="7038900" cy="392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Frechet Inception Distance (FID) </a:t>
            </a:r>
            <a:endParaRPr sz="1600"/>
          </a:p>
          <a:p>
            <a:pPr indent="-330200" lvl="0" marL="457200" rtl="0" algn="l">
              <a:spcBef>
                <a:spcPts val="1200"/>
              </a:spcBef>
              <a:spcAft>
                <a:spcPts val="0"/>
              </a:spcAft>
              <a:buSzPts val="1600"/>
              <a:buChar char="●"/>
            </a:pPr>
            <a:r>
              <a:rPr lang="en" sz="1600"/>
              <a:t>It </a:t>
            </a:r>
            <a:r>
              <a:rPr lang="en" sz="1600"/>
              <a:t>is a measure of how close the distribution of the generated image is to the that of the original image.</a:t>
            </a:r>
            <a:endParaRPr sz="1600"/>
          </a:p>
          <a:p>
            <a:pPr indent="-330200" lvl="0" marL="457200" rtl="0" algn="l">
              <a:spcBef>
                <a:spcPts val="0"/>
              </a:spcBef>
              <a:spcAft>
                <a:spcPts val="0"/>
              </a:spcAft>
              <a:buSzPts val="1600"/>
              <a:buChar char="●"/>
            </a:pPr>
            <a:r>
              <a:rPr lang="en" sz="1600"/>
              <a:t>However, since the images are embedded in a high-dimensional space, the distance of the distribution cannot be easily measured. </a:t>
            </a:r>
            <a:endParaRPr sz="1600"/>
          </a:p>
          <a:p>
            <a:pPr indent="-330200" lvl="0" marL="457200" rtl="0" algn="l">
              <a:spcBef>
                <a:spcPts val="0"/>
              </a:spcBef>
              <a:spcAft>
                <a:spcPts val="0"/>
              </a:spcAft>
              <a:buSzPts val="1600"/>
              <a:buChar char="●"/>
            </a:pPr>
            <a:r>
              <a:rPr lang="en" sz="1600"/>
              <a:t>Therefore, the basic concept of FID is to have the image embedded in a low-dimensional space using a recently developed image recognition model whose accuracy exceeding humans, and to measure the distribution distance in that space.</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ph idx="1" type="body"/>
          </p:nvPr>
        </p:nvSpPr>
        <p:spPr>
          <a:xfrm>
            <a:off x="1297500" y="457675"/>
            <a:ext cx="7038900" cy="402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Perceptual Path Length (PPL)</a:t>
            </a:r>
            <a:endParaRPr sz="2000"/>
          </a:p>
          <a:p>
            <a:pPr indent="0" lvl="0" marL="0" rtl="0" algn="l">
              <a:spcBef>
                <a:spcPts val="1200"/>
              </a:spcBef>
              <a:spcAft>
                <a:spcPts val="0"/>
              </a:spcAft>
              <a:buNone/>
            </a:pPr>
            <a:r>
              <a:rPr lang="en"/>
              <a:t>It </a:t>
            </a:r>
            <a:r>
              <a:rPr lang="en"/>
              <a:t>is an indicator of whether the image changes smoothly in “perceptual”. Uses the distance of the image embedded in the trained model, similar to FID.Roughly speaking, it indicates whether the image changes on the shortest “perceptual” path in the latent space that is seed of fake images” .</a:t>
            </a:r>
            <a:endParaRPr/>
          </a:p>
          <a:p>
            <a:pPr indent="0" lvl="0" marL="0" rtl="0" algn="l">
              <a:spcBef>
                <a:spcPts val="1200"/>
              </a:spcBef>
              <a:spcAft>
                <a:spcPts val="1200"/>
              </a:spcAft>
              <a:buNone/>
            </a:pPr>
            <a:r>
              <a:t/>
            </a:r>
            <a:endParaRPr/>
          </a:p>
        </p:txBody>
      </p:sp>
      <p:pic>
        <p:nvPicPr>
          <p:cNvPr id="300" name="Google Shape;300;p40"/>
          <p:cNvPicPr preferRelativeResize="0"/>
          <p:nvPr/>
        </p:nvPicPr>
        <p:blipFill>
          <a:blip r:embed="rId3">
            <a:alphaModFix/>
          </a:blip>
          <a:stretch>
            <a:fillRect/>
          </a:stretch>
        </p:blipFill>
        <p:spPr>
          <a:xfrm>
            <a:off x="1364138" y="2146750"/>
            <a:ext cx="6905625" cy="2746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1"/>
          <p:cNvSpPr txBox="1"/>
          <p:nvPr>
            <p:ph idx="1" type="body"/>
          </p:nvPr>
        </p:nvSpPr>
        <p:spPr>
          <a:xfrm>
            <a:off x="1101350" y="3999300"/>
            <a:ext cx="7790700" cy="100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The learning time became faster by incorporating Lazy regularization and AdaIN inside the convolution (37 → 61 images / sec), and they could scale up the network further .</a:t>
            </a:r>
            <a:endParaRPr sz="1600"/>
          </a:p>
        </p:txBody>
      </p:sp>
      <p:pic>
        <p:nvPicPr>
          <p:cNvPr id="306" name="Google Shape;306;p41"/>
          <p:cNvPicPr preferRelativeResize="0"/>
          <p:nvPr/>
        </p:nvPicPr>
        <p:blipFill>
          <a:blip r:embed="rId3">
            <a:alphaModFix/>
          </a:blip>
          <a:stretch>
            <a:fillRect/>
          </a:stretch>
        </p:blipFill>
        <p:spPr>
          <a:xfrm>
            <a:off x="1101300" y="332150"/>
            <a:ext cx="7714575" cy="3449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188525" y="382850"/>
            <a:ext cx="7590300" cy="8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000"/>
              <a:t>Paper Description</a:t>
            </a:r>
            <a:endParaRPr sz="4000"/>
          </a:p>
        </p:txBody>
      </p:sp>
      <p:sp>
        <p:nvSpPr>
          <p:cNvPr id="147" name="Google Shape;147;p15"/>
          <p:cNvSpPr txBox="1"/>
          <p:nvPr>
            <p:ph idx="1" type="body"/>
          </p:nvPr>
        </p:nvSpPr>
        <p:spPr>
          <a:xfrm>
            <a:off x="1297500" y="1678175"/>
            <a:ext cx="7038900" cy="308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Style based Generator(Style GAN) gives better results in data driven unconditional generative image modeling.</a:t>
            </a:r>
            <a:endParaRPr sz="1600"/>
          </a:p>
          <a:p>
            <a:pPr indent="0" lvl="0" marL="914400" rtl="0" algn="l">
              <a:spcBef>
                <a:spcPts val="1200"/>
              </a:spcBef>
              <a:spcAft>
                <a:spcPts val="0"/>
              </a:spcAft>
              <a:buNone/>
            </a:pPr>
            <a:r>
              <a:t/>
            </a:r>
            <a:endParaRPr sz="1600"/>
          </a:p>
          <a:p>
            <a:pPr indent="-330200" lvl="0" marL="457200" rtl="0" algn="l">
              <a:spcBef>
                <a:spcPts val="1200"/>
              </a:spcBef>
              <a:spcAft>
                <a:spcPts val="0"/>
              </a:spcAft>
              <a:buSzPts val="1600"/>
              <a:buChar char="●"/>
            </a:pPr>
            <a:r>
              <a:rPr lang="en" sz="1600"/>
              <a:t>The generator normalization is redesigned and regularized.</a:t>
            </a:r>
            <a:endParaRPr sz="1600"/>
          </a:p>
          <a:p>
            <a:pPr indent="0" lvl="0" marL="914400" rtl="0" algn="l">
              <a:spcBef>
                <a:spcPts val="1200"/>
              </a:spcBef>
              <a:spcAft>
                <a:spcPts val="0"/>
              </a:spcAft>
              <a:buNone/>
            </a:pPr>
            <a:r>
              <a:t/>
            </a:r>
            <a:endParaRPr sz="1600"/>
          </a:p>
          <a:p>
            <a:pPr indent="-330200" lvl="0" marL="457200" rtl="0" algn="l">
              <a:spcBef>
                <a:spcPts val="1200"/>
              </a:spcBef>
              <a:spcAft>
                <a:spcPts val="0"/>
              </a:spcAft>
              <a:buSzPts val="1600"/>
              <a:buChar char="●"/>
            </a:pPr>
            <a:r>
              <a:rPr lang="en" sz="1600"/>
              <a:t>This not only improves image quality but also makes it easy to detect an image generated by a particular network.</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idx="1" type="body"/>
          </p:nvPr>
        </p:nvSpPr>
        <p:spPr>
          <a:xfrm>
            <a:off x="1068675" y="3803125"/>
            <a:ext cx="7790700" cy="1176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The smaller PPL indicate better quality of the generated image. </a:t>
            </a:r>
            <a:endParaRPr sz="1600"/>
          </a:p>
          <a:p>
            <a:pPr indent="-330200" lvl="0" marL="457200" rtl="0" algn="l">
              <a:spcBef>
                <a:spcPts val="0"/>
              </a:spcBef>
              <a:spcAft>
                <a:spcPts val="0"/>
              </a:spcAft>
              <a:buSzPts val="1600"/>
              <a:buChar char="➔"/>
            </a:pPr>
            <a:r>
              <a:rPr lang="en" sz="1600"/>
              <a:t>Therefore from the histogram we can conclude that the styleGAN2’s images quality are improved.</a:t>
            </a:r>
            <a:endParaRPr sz="1600"/>
          </a:p>
        </p:txBody>
      </p:sp>
      <p:pic>
        <p:nvPicPr>
          <p:cNvPr id="312" name="Google Shape;312;p42"/>
          <p:cNvPicPr preferRelativeResize="0"/>
          <p:nvPr/>
        </p:nvPicPr>
        <p:blipFill>
          <a:blip r:embed="rId3">
            <a:alphaModFix/>
          </a:blip>
          <a:stretch>
            <a:fillRect/>
          </a:stretch>
        </p:blipFill>
        <p:spPr>
          <a:xfrm>
            <a:off x="1319300" y="196000"/>
            <a:ext cx="7060700" cy="3421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About the Dataset</a:t>
            </a:r>
            <a:endParaRPr/>
          </a:p>
        </p:txBody>
      </p:sp>
      <p:sp>
        <p:nvSpPr>
          <p:cNvPr id="318" name="Google Shape;318;p43"/>
          <p:cNvSpPr txBox="1"/>
          <p:nvPr/>
        </p:nvSpPr>
        <p:spPr>
          <a:xfrm>
            <a:off x="1297500" y="1722075"/>
            <a:ext cx="72306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Char char="●"/>
            </a:pPr>
            <a:r>
              <a:rPr lang="en" sz="1600">
                <a:solidFill>
                  <a:schemeClr val="lt1"/>
                </a:solidFill>
              </a:rPr>
              <a:t>Flickr-Faces-HQ (FFHQ) consists of 70,000 high-quality PNG images at 1024×1024 resolution </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Contains considerable variation in terms of age, ethnicity and image background. </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It also has good coverage of accessories such as eyeglasses, sunglasses, hats, etc</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sz="1600">
              <a:solidFill>
                <a:schemeClr val="lt1"/>
              </a:solidFill>
            </a:endParaRPr>
          </a:p>
        </p:txBody>
      </p:sp>
      <p:sp>
        <p:nvSpPr>
          <p:cNvPr id="319" name="Google Shape;319;p43"/>
          <p:cNvSpPr txBox="1"/>
          <p:nvPr/>
        </p:nvSpPr>
        <p:spPr>
          <a:xfrm>
            <a:off x="1297500" y="1106250"/>
            <a:ext cx="3686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rPr>
              <a:t>Flickr-Faces-HQ Dataset (FFHQ)</a:t>
            </a:r>
            <a:endParaRPr b="1" sz="16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4"/>
          <p:cNvSpPr txBox="1"/>
          <p:nvPr>
            <p:ph type="title"/>
          </p:nvPr>
        </p:nvSpPr>
        <p:spPr>
          <a:xfrm>
            <a:off x="1297500" y="1865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Images generated from StyleGAN2</a:t>
            </a:r>
            <a:endParaRPr/>
          </a:p>
        </p:txBody>
      </p:sp>
      <p:pic>
        <p:nvPicPr>
          <p:cNvPr id="325" name="Google Shape;325;p44"/>
          <p:cNvPicPr preferRelativeResize="0"/>
          <p:nvPr/>
        </p:nvPicPr>
        <p:blipFill>
          <a:blip r:embed="rId3">
            <a:alphaModFix/>
          </a:blip>
          <a:stretch>
            <a:fillRect/>
          </a:stretch>
        </p:blipFill>
        <p:spPr>
          <a:xfrm>
            <a:off x="1362875" y="926275"/>
            <a:ext cx="7169650" cy="4075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Images generated from StyleGAN2</a:t>
            </a:r>
            <a:endParaRPr/>
          </a:p>
        </p:txBody>
      </p:sp>
      <p:pic>
        <p:nvPicPr>
          <p:cNvPr id="331" name="Google Shape;331;p45"/>
          <p:cNvPicPr preferRelativeResize="0"/>
          <p:nvPr/>
        </p:nvPicPr>
        <p:blipFill>
          <a:blip r:embed="rId3">
            <a:alphaModFix/>
          </a:blip>
          <a:stretch>
            <a:fillRect/>
          </a:stretch>
        </p:blipFill>
        <p:spPr>
          <a:xfrm>
            <a:off x="1144025" y="1144225"/>
            <a:ext cx="7886700" cy="3846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Learning Curves for Source GAN</a:t>
            </a:r>
            <a:endParaRPr/>
          </a:p>
        </p:txBody>
      </p:sp>
      <p:pic>
        <p:nvPicPr>
          <p:cNvPr id="337" name="Google Shape;337;p46"/>
          <p:cNvPicPr preferRelativeResize="0"/>
          <p:nvPr/>
        </p:nvPicPr>
        <p:blipFill>
          <a:blip r:embed="rId3">
            <a:alphaModFix/>
          </a:blip>
          <a:stretch>
            <a:fillRect/>
          </a:stretch>
        </p:blipFill>
        <p:spPr>
          <a:xfrm>
            <a:off x="500100" y="1307850"/>
            <a:ext cx="3878000" cy="2397875"/>
          </a:xfrm>
          <a:prstGeom prst="rect">
            <a:avLst/>
          </a:prstGeom>
          <a:noFill/>
          <a:ln>
            <a:noFill/>
          </a:ln>
        </p:spPr>
      </p:pic>
      <p:pic>
        <p:nvPicPr>
          <p:cNvPr id="338" name="Google Shape;338;p46"/>
          <p:cNvPicPr preferRelativeResize="0"/>
          <p:nvPr/>
        </p:nvPicPr>
        <p:blipFill>
          <a:blip r:embed="rId4">
            <a:alphaModFix/>
          </a:blip>
          <a:stretch>
            <a:fillRect/>
          </a:stretch>
        </p:blipFill>
        <p:spPr>
          <a:xfrm>
            <a:off x="4898575" y="1307838"/>
            <a:ext cx="3877999" cy="2397887"/>
          </a:xfrm>
          <a:prstGeom prst="rect">
            <a:avLst/>
          </a:prstGeom>
          <a:noFill/>
          <a:ln>
            <a:noFill/>
          </a:ln>
        </p:spPr>
      </p:pic>
      <p:sp>
        <p:nvSpPr>
          <p:cNvPr id="339" name="Google Shape;339;p46"/>
          <p:cNvSpPr txBox="1"/>
          <p:nvPr/>
        </p:nvSpPr>
        <p:spPr>
          <a:xfrm>
            <a:off x="1132800" y="4061725"/>
            <a:ext cx="249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Lato"/>
                <a:ea typeface="Lato"/>
                <a:cs typeface="Lato"/>
                <a:sym typeface="Lato"/>
              </a:rPr>
              <a:t>FID Curve </a:t>
            </a:r>
            <a:endParaRPr sz="2000">
              <a:solidFill>
                <a:schemeClr val="lt1"/>
              </a:solidFill>
              <a:latin typeface="Lato"/>
              <a:ea typeface="Lato"/>
              <a:cs typeface="Lato"/>
              <a:sym typeface="Lato"/>
            </a:endParaRPr>
          </a:p>
        </p:txBody>
      </p:sp>
      <p:sp>
        <p:nvSpPr>
          <p:cNvPr id="340" name="Google Shape;340;p46"/>
          <p:cNvSpPr txBox="1"/>
          <p:nvPr/>
        </p:nvSpPr>
        <p:spPr>
          <a:xfrm>
            <a:off x="5785775" y="3989600"/>
            <a:ext cx="249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Lato"/>
                <a:ea typeface="Lato"/>
                <a:cs typeface="Lato"/>
                <a:sym typeface="Lato"/>
              </a:rPr>
              <a:t>Loss</a:t>
            </a:r>
            <a:r>
              <a:rPr lang="en" sz="2000">
                <a:solidFill>
                  <a:schemeClr val="lt1"/>
                </a:solidFill>
                <a:latin typeface="Lato"/>
                <a:ea typeface="Lato"/>
                <a:cs typeface="Lato"/>
                <a:sym typeface="Lato"/>
              </a:rPr>
              <a:t> Curve </a:t>
            </a:r>
            <a:endParaRPr sz="2000">
              <a:solidFill>
                <a:schemeClr val="lt1"/>
              </a:solidFill>
              <a:latin typeface="Lato"/>
              <a:ea typeface="Lato"/>
              <a:cs typeface="Lato"/>
              <a:sym typeface="Lato"/>
            </a:endParaRPr>
          </a:p>
        </p:txBody>
      </p:sp>
      <p:sp>
        <p:nvSpPr>
          <p:cNvPr id="341" name="Google Shape;341;p46"/>
          <p:cNvSpPr txBox="1"/>
          <p:nvPr/>
        </p:nvSpPr>
        <p:spPr>
          <a:xfrm>
            <a:off x="4450200" y="4482200"/>
            <a:ext cx="4888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solidFill>
                  <a:schemeClr val="lt1"/>
                </a:solidFill>
                <a:latin typeface="Lato"/>
                <a:ea typeface="Lato"/>
                <a:cs typeface="Lato"/>
                <a:sym typeface="Lato"/>
              </a:rPr>
              <a:t>loss = dist + reg_loss * regularize_noise_weight</a:t>
            </a:r>
            <a:endParaRPr i="1" sz="1300">
              <a:solidFill>
                <a:schemeClr val="lt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Learning Curves for Target GAN</a:t>
            </a:r>
            <a:endParaRPr/>
          </a:p>
        </p:txBody>
      </p:sp>
      <p:pic>
        <p:nvPicPr>
          <p:cNvPr id="347" name="Google Shape;347;p47"/>
          <p:cNvPicPr preferRelativeResize="0"/>
          <p:nvPr/>
        </p:nvPicPr>
        <p:blipFill>
          <a:blip r:embed="rId3">
            <a:alphaModFix/>
          </a:blip>
          <a:stretch>
            <a:fillRect/>
          </a:stretch>
        </p:blipFill>
        <p:spPr>
          <a:xfrm>
            <a:off x="4902402" y="1603474"/>
            <a:ext cx="3894599" cy="2408150"/>
          </a:xfrm>
          <a:prstGeom prst="rect">
            <a:avLst/>
          </a:prstGeom>
          <a:noFill/>
          <a:ln>
            <a:noFill/>
          </a:ln>
        </p:spPr>
      </p:pic>
      <p:pic>
        <p:nvPicPr>
          <p:cNvPr id="348" name="Google Shape;348;p47"/>
          <p:cNvPicPr preferRelativeResize="0"/>
          <p:nvPr/>
        </p:nvPicPr>
        <p:blipFill>
          <a:blip r:embed="rId4">
            <a:alphaModFix/>
          </a:blip>
          <a:stretch>
            <a:fillRect/>
          </a:stretch>
        </p:blipFill>
        <p:spPr>
          <a:xfrm>
            <a:off x="408225" y="1570725"/>
            <a:ext cx="4000500" cy="2473650"/>
          </a:xfrm>
          <a:prstGeom prst="rect">
            <a:avLst/>
          </a:prstGeom>
          <a:noFill/>
          <a:ln>
            <a:noFill/>
          </a:ln>
        </p:spPr>
      </p:pic>
      <p:sp>
        <p:nvSpPr>
          <p:cNvPr id="349" name="Google Shape;349;p47"/>
          <p:cNvSpPr txBox="1"/>
          <p:nvPr/>
        </p:nvSpPr>
        <p:spPr>
          <a:xfrm>
            <a:off x="1163475" y="4214825"/>
            <a:ext cx="249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Lato"/>
                <a:ea typeface="Lato"/>
                <a:cs typeface="Lato"/>
                <a:sym typeface="Lato"/>
              </a:rPr>
              <a:t>FID Curve </a:t>
            </a:r>
            <a:endParaRPr sz="2000">
              <a:solidFill>
                <a:schemeClr val="lt1"/>
              </a:solidFill>
              <a:latin typeface="Lato"/>
              <a:ea typeface="Lato"/>
              <a:cs typeface="Lato"/>
              <a:sym typeface="Lato"/>
            </a:endParaRPr>
          </a:p>
        </p:txBody>
      </p:sp>
      <p:sp>
        <p:nvSpPr>
          <p:cNvPr id="350" name="Google Shape;350;p47"/>
          <p:cNvSpPr txBox="1"/>
          <p:nvPr/>
        </p:nvSpPr>
        <p:spPr>
          <a:xfrm>
            <a:off x="5652500" y="4214825"/>
            <a:ext cx="249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Lato"/>
                <a:ea typeface="Lato"/>
                <a:cs typeface="Lato"/>
                <a:sym typeface="Lato"/>
              </a:rPr>
              <a:t>Loss Curve </a:t>
            </a:r>
            <a:endParaRPr sz="2000">
              <a:solidFill>
                <a:schemeClr val="l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Loss Curves (Enlarged)</a:t>
            </a:r>
            <a:endParaRPr/>
          </a:p>
        </p:txBody>
      </p:sp>
      <p:pic>
        <p:nvPicPr>
          <p:cNvPr id="356" name="Google Shape;356;p48"/>
          <p:cNvPicPr preferRelativeResize="0"/>
          <p:nvPr/>
        </p:nvPicPr>
        <p:blipFill>
          <a:blip r:embed="rId3">
            <a:alphaModFix/>
          </a:blip>
          <a:stretch>
            <a:fillRect/>
          </a:stretch>
        </p:blipFill>
        <p:spPr>
          <a:xfrm>
            <a:off x="352925" y="1471387"/>
            <a:ext cx="4059797" cy="2510325"/>
          </a:xfrm>
          <a:prstGeom prst="rect">
            <a:avLst/>
          </a:prstGeom>
          <a:noFill/>
          <a:ln>
            <a:noFill/>
          </a:ln>
        </p:spPr>
      </p:pic>
      <p:pic>
        <p:nvPicPr>
          <p:cNvPr id="357" name="Google Shape;357;p48"/>
          <p:cNvPicPr preferRelativeResize="0"/>
          <p:nvPr/>
        </p:nvPicPr>
        <p:blipFill>
          <a:blip r:embed="rId4">
            <a:alphaModFix/>
          </a:blip>
          <a:stretch>
            <a:fillRect/>
          </a:stretch>
        </p:blipFill>
        <p:spPr>
          <a:xfrm>
            <a:off x="4768437" y="1471375"/>
            <a:ext cx="4059863" cy="2510350"/>
          </a:xfrm>
          <a:prstGeom prst="rect">
            <a:avLst/>
          </a:prstGeom>
          <a:noFill/>
          <a:ln>
            <a:noFill/>
          </a:ln>
        </p:spPr>
      </p:pic>
      <p:sp>
        <p:nvSpPr>
          <p:cNvPr id="358" name="Google Shape;358;p48"/>
          <p:cNvSpPr txBox="1"/>
          <p:nvPr/>
        </p:nvSpPr>
        <p:spPr>
          <a:xfrm>
            <a:off x="1001525" y="4194375"/>
            <a:ext cx="287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Lato"/>
                <a:ea typeface="Lato"/>
                <a:cs typeface="Lato"/>
                <a:sym typeface="Lato"/>
              </a:rPr>
              <a:t>Steps (1-100)</a:t>
            </a:r>
            <a:endParaRPr sz="1600">
              <a:solidFill>
                <a:schemeClr val="lt1"/>
              </a:solidFill>
              <a:latin typeface="Lato"/>
              <a:ea typeface="Lato"/>
              <a:cs typeface="Lato"/>
              <a:sym typeface="Lato"/>
            </a:endParaRPr>
          </a:p>
        </p:txBody>
      </p:sp>
      <p:sp>
        <p:nvSpPr>
          <p:cNvPr id="359" name="Google Shape;359;p48"/>
          <p:cNvSpPr txBox="1"/>
          <p:nvPr/>
        </p:nvSpPr>
        <p:spPr>
          <a:xfrm>
            <a:off x="5061825" y="3459575"/>
            <a:ext cx="367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a:ea typeface="Lato"/>
                <a:cs typeface="Lato"/>
                <a:sym typeface="Lato"/>
              </a:rPr>
              <a:t>100</a:t>
            </a:r>
            <a:endParaRPr sz="600">
              <a:latin typeface="Lato"/>
              <a:ea typeface="Lato"/>
              <a:cs typeface="Lato"/>
              <a:sym typeface="Lato"/>
            </a:endParaRPr>
          </a:p>
        </p:txBody>
      </p:sp>
      <p:sp>
        <p:nvSpPr>
          <p:cNvPr id="360" name="Google Shape;360;p48"/>
          <p:cNvSpPr txBox="1"/>
          <p:nvPr/>
        </p:nvSpPr>
        <p:spPr>
          <a:xfrm>
            <a:off x="5317700" y="4145250"/>
            <a:ext cx="287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Lato"/>
                <a:ea typeface="Lato"/>
                <a:cs typeface="Lato"/>
                <a:sym typeface="Lato"/>
              </a:rPr>
              <a:t>Steps (100-1000)</a:t>
            </a:r>
            <a:endParaRPr sz="1600">
              <a:solidFill>
                <a:schemeClr val="lt1"/>
              </a:solidFill>
              <a:latin typeface="Lato"/>
              <a:ea typeface="Lato"/>
              <a:cs typeface="Lato"/>
              <a:sym typeface="Lato"/>
            </a:endParaRPr>
          </a:p>
        </p:txBody>
      </p:sp>
      <p:sp>
        <p:nvSpPr>
          <p:cNvPr id="361" name="Google Shape;361;p48"/>
          <p:cNvSpPr txBox="1"/>
          <p:nvPr/>
        </p:nvSpPr>
        <p:spPr>
          <a:xfrm>
            <a:off x="1077725" y="907650"/>
            <a:ext cx="1868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Lato"/>
                <a:ea typeface="Lato"/>
                <a:cs typeface="Lato"/>
                <a:sym typeface="Lato"/>
              </a:rPr>
              <a:t>Source GAN</a:t>
            </a:r>
            <a:endParaRPr sz="1600">
              <a:solidFill>
                <a:schemeClr val="lt1"/>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49"/>
          <p:cNvPicPr preferRelativeResize="0"/>
          <p:nvPr/>
        </p:nvPicPr>
        <p:blipFill>
          <a:blip r:embed="rId3">
            <a:alphaModFix/>
          </a:blip>
          <a:stretch>
            <a:fillRect/>
          </a:stretch>
        </p:blipFill>
        <p:spPr>
          <a:xfrm>
            <a:off x="295275" y="1060675"/>
            <a:ext cx="4176750" cy="2582632"/>
          </a:xfrm>
          <a:prstGeom prst="rect">
            <a:avLst/>
          </a:prstGeom>
          <a:noFill/>
          <a:ln>
            <a:noFill/>
          </a:ln>
        </p:spPr>
      </p:pic>
      <p:pic>
        <p:nvPicPr>
          <p:cNvPr id="367" name="Google Shape;367;p49"/>
          <p:cNvPicPr preferRelativeResize="0"/>
          <p:nvPr/>
        </p:nvPicPr>
        <p:blipFill>
          <a:blip r:embed="rId4">
            <a:alphaModFix/>
          </a:blip>
          <a:stretch>
            <a:fillRect/>
          </a:stretch>
        </p:blipFill>
        <p:spPr>
          <a:xfrm>
            <a:off x="4763825" y="1060675"/>
            <a:ext cx="4176750" cy="2582625"/>
          </a:xfrm>
          <a:prstGeom prst="rect">
            <a:avLst/>
          </a:prstGeom>
          <a:noFill/>
          <a:ln>
            <a:noFill/>
          </a:ln>
        </p:spPr>
      </p:pic>
      <p:sp>
        <p:nvSpPr>
          <p:cNvPr id="368" name="Google Shape;368;p49"/>
          <p:cNvSpPr txBox="1"/>
          <p:nvPr/>
        </p:nvSpPr>
        <p:spPr>
          <a:xfrm>
            <a:off x="944700" y="3939250"/>
            <a:ext cx="287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Lato"/>
                <a:ea typeface="Lato"/>
                <a:cs typeface="Lato"/>
                <a:sym typeface="Lato"/>
              </a:rPr>
              <a:t>Steps (1-100)</a:t>
            </a:r>
            <a:endParaRPr sz="1600">
              <a:solidFill>
                <a:schemeClr val="lt1"/>
              </a:solidFill>
              <a:latin typeface="Lato"/>
              <a:ea typeface="Lato"/>
              <a:cs typeface="Lato"/>
              <a:sym typeface="Lato"/>
            </a:endParaRPr>
          </a:p>
        </p:txBody>
      </p:sp>
      <p:sp>
        <p:nvSpPr>
          <p:cNvPr id="369" name="Google Shape;369;p49"/>
          <p:cNvSpPr txBox="1"/>
          <p:nvPr/>
        </p:nvSpPr>
        <p:spPr>
          <a:xfrm>
            <a:off x="5413250" y="3939250"/>
            <a:ext cx="287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Lato"/>
                <a:ea typeface="Lato"/>
                <a:cs typeface="Lato"/>
                <a:sym typeface="Lato"/>
              </a:rPr>
              <a:t>Steps (100-1000)</a:t>
            </a:r>
            <a:endParaRPr sz="1600">
              <a:solidFill>
                <a:schemeClr val="lt1"/>
              </a:solidFill>
              <a:latin typeface="Lato"/>
              <a:ea typeface="Lato"/>
              <a:cs typeface="Lato"/>
              <a:sym typeface="Lato"/>
            </a:endParaRPr>
          </a:p>
        </p:txBody>
      </p:sp>
      <p:sp>
        <p:nvSpPr>
          <p:cNvPr id="370" name="Google Shape;370;p49"/>
          <p:cNvSpPr txBox="1"/>
          <p:nvPr/>
        </p:nvSpPr>
        <p:spPr>
          <a:xfrm>
            <a:off x="5045750" y="3102375"/>
            <a:ext cx="367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a:ea typeface="Lato"/>
                <a:cs typeface="Lato"/>
                <a:sym typeface="Lato"/>
              </a:rPr>
              <a:t>100</a:t>
            </a:r>
            <a:endParaRPr sz="600">
              <a:latin typeface="Lato"/>
              <a:ea typeface="Lato"/>
              <a:cs typeface="Lato"/>
              <a:sym typeface="Lato"/>
            </a:endParaRPr>
          </a:p>
        </p:txBody>
      </p:sp>
      <p:sp>
        <p:nvSpPr>
          <p:cNvPr id="371" name="Google Shape;371;p49"/>
          <p:cNvSpPr txBox="1"/>
          <p:nvPr/>
        </p:nvSpPr>
        <p:spPr>
          <a:xfrm>
            <a:off x="1509800" y="356675"/>
            <a:ext cx="186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ato"/>
                <a:ea typeface="Lato"/>
                <a:cs typeface="Lato"/>
                <a:sym typeface="Lato"/>
              </a:rPr>
              <a:t>Target </a:t>
            </a:r>
            <a:r>
              <a:rPr lang="en" sz="1800">
                <a:solidFill>
                  <a:schemeClr val="lt1"/>
                </a:solidFill>
                <a:latin typeface="Lato"/>
                <a:ea typeface="Lato"/>
                <a:cs typeface="Lato"/>
                <a:sym typeface="Lato"/>
              </a:rPr>
              <a:t> GAN</a:t>
            </a:r>
            <a:endParaRPr sz="1800">
              <a:solidFill>
                <a:schemeClr val="lt1"/>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Curves for Source GAN and </a:t>
            </a:r>
            <a:endParaRPr/>
          </a:p>
          <a:p>
            <a:pPr indent="0" lvl="0" marL="0" rtl="0" algn="l">
              <a:spcBef>
                <a:spcPts val="0"/>
              </a:spcBef>
              <a:spcAft>
                <a:spcPts val="0"/>
              </a:spcAft>
              <a:buNone/>
            </a:pPr>
            <a:r>
              <a:rPr lang="en"/>
              <a:t>Target GAN</a:t>
            </a:r>
            <a:endParaRPr/>
          </a:p>
        </p:txBody>
      </p:sp>
      <p:pic>
        <p:nvPicPr>
          <p:cNvPr id="377" name="Google Shape;377;p50"/>
          <p:cNvPicPr preferRelativeResize="0"/>
          <p:nvPr/>
        </p:nvPicPr>
        <p:blipFill>
          <a:blip r:embed="rId3">
            <a:alphaModFix/>
          </a:blip>
          <a:stretch>
            <a:fillRect/>
          </a:stretch>
        </p:blipFill>
        <p:spPr>
          <a:xfrm>
            <a:off x="4816250" y="1410438"/>
            <a:ext cx="3756251" cy="2322625"/>
          </a:xfrm>
          <a:prstGeom prst="rect">
            <a:avLst/>
          </a:prstGeom>
          <a:noFill/>
          <a:ln>
            <a:noFill/>
          </a:ln>
        </p:spPr>
      </p:pic>
      <p:pic>
        <p:nvPicPr>
          <p:cNvPr id="378" name="Google Shape;378;p50"/>
          <p:cNvPicPr preferRelativeResize="0"/>
          <p:nvPr/>
        </p:nvPicPr>
        <p:blipFill>
          <a:blip r:embed="rId4">
            <a:alphaModFix/>
          </a:blip>
          <a:stretch>
            <a:fillRect/>
          </a:stretch>
        </p:blipFill>
        <p:spPr>
          <a:xfrm>
            <a:off x="357235" y="1410450"/>
            <a:ext cx="3756240" cy="2322625"/>
          </a:xfrm>
          <a:prstGeom prst="rect">
            <a:avLst/>
          </a:prstGeom>
          <a:noFill/>
          <a:ln>
            <a:noFill/>
          </a:ln>
        </p:spPr>
      </p:pic>
      <p:sp>
        <p:nvSpPr>
          <p:cNvPr id="379" name="Google Shape;379;p50"/>
          <p:cNvSpPr txBox="1"/>
          <p:nvPr/>
        </p:nvSpPr>
        <p:spPr>
          <a:xfrm>
            <a:off x="1081850" y="3949475"/>
            <a:ext cx="249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Lato"/>
                <a:ea typeface="Lato"/>
                <a:cs typeface="Lato"/>
                <a:sym typeface="Lato"/>
              </a:rPr>
              <a:t>FID Curve </a:t>
            </a:r>
            <a:endParaRPr sz="2000">
              <a:solidFill>
                <a:schemeClr val="lt1"/>
              </a:solidFill>
              <a:latin typeface="Lato"/>
              <a:ea typeface="Lato"/>
              <a:cs typeface="Lato"/>
              <a:sym typeface="Lato"/>
            </a:endParaRPr>
          </a:p>
        </p:txBody>
      </p:sp>
      <p:sp>
        <p:nvSpPr>
          <p:cNvPr id="380" name="Google Shape;380;p50"/>
          <p:cNvSpPr txBox="1"/>
          <p:nvPr/>
        </p:nvSpPr>
        <p:spPr>
          <a:xfrm>
            <a:off x="5621875" y="3990300"/>
            <a:ext cx="249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Lato"/>
                <a:ea typeface="Lato"/>
                <a:cs typeface="Lato"/>
                <a:sym typeface="Lato"/>
              </a:rPr>
              <a:t>Loss Curve </a:t>
            </a:r>
            <a:endParaRPr sz="2000">
              <a:solidFill>
                <a:schemeClr val="lt1"/>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Implementation- Example 1</a:t>
            </a:r>
            <a:endParaRPr/>
          </a:p>
        </p:txBody>
      </p:sp>
      <p:pic>
        <p:nvPicPr>
          <p:cNvPr id="386" name="Google Shape;386;p51"/>
          <p:cNvPicPr preferRelativeResize="0"/>
          <p:nvPr/>
        </p:nvPicPr>
        <p:blipFill>
          <a:blip r:embed="rId3">
            <a:alphaModFix/>
          </a:blip>
          <a:stretch>
            <a:fillRect/>
          </a:stretch>
        </p:blipFill>
        <p:spPr>
          <a:xfrm>
            <a:off x="115482" y="1819374"/>
            <a:ext cx="2127919" cy="2071425"/>
          </a:xfrm>
          <a:prstGeom prst="rect">
            <a:avLst/>
          </a:prstGeom>
          <a:noFill/>
          <a:ln>
            <a:noFill/>
          </a:ln>
        </p:spPr>
      </p:pic>
      <p:pic>
        <p:nvPicPr>
          <p:cNvPr id="387" name="Google Shape;387;p51"/>
          <p:cNvPicPr preferRelativeResize="0"/>
          <p:nvPr/>
        </p:nvPicPr>
        <p:blipFill>
          <a:blip r:embed="rId4">
            <a:alphaModFix/>
          </a:blip>
          <a:stretch>
            <a:fillRect/>
          </a:stretch>
        </p:blipFill>
        <p:spPr>
          <a:xfrm>
            <a:off x="6569125" y="1617800"/>
            <a:ext cx="2192300" cy="2376076"/>
          </a:xfrm>
          <a:prstGeom prst="rect">
            <a:avLst/>
          </a:prstGeom>
          <a:noFill/>
          <a:ln>
            <a:noFill/>
          </a:ln>
        </p:spPr>
      </p:pic>
      <p:pic>
        <p:nvPicPr>
          <p:cNvPr id="388" name="Google Shape;388;p51"/>
          <p:cNvPicPr preferRelativeResize="0"/>
          <p:nvPr/>
        </p:nvPicPr>
        <p:blipFill>
          <a:blip r:embed="rId5">
            <a:alphaModFix/>
          </a:blip>
          <a:stretch>
            <a:fillRect/>
          </a:stretch>
        </p:blipFill>
        <p:spPr>
          <a:xfrm>
            <a:off x="4441200" y="1617800"/>
            <a:ext cx="2313600" cy="2376076"/>
          </a:xfrm>
          <a:prstGeom prst="rect">
            <a:avLst/>
          </a:prstGeom>
          <a:noFill/>
          <a:ln>
            <a:noFill/>
          </a:ln>
        </p:spPr>
      </p:pic>
      <p:pic>
        <p:nvPicPr>
          <p:cNvPr id="389" name="Google Shape;389;p51"/>
          <p:cNvPicPr preferRelativeResize="0"/>
          <p:nvPr/>
        </p:nvPicPr>
        <p:blipFill>
          <a:blip r:embed="rId6">
            <a:alphaModFix/>
          </a:blip>
          <a:stretch>
            <a:fillRect/>
          </a:stretch>
        </p:blipFill>
        <p:spPr>
          <a:xfrm>
            <a:off x="2188925" y="1716325"/>
            <a:ext cx="2127926" cy="2277525"/>
          </a:xfrm>
          <a:prstGeom prst="rect">
            <a:avLst/>
          </a:prstGeom>
          <a:noFill/>
          <a:ln>
            <a:noFill/>
          </a:ln>
        </p:spPr>
      </p:pic>
      <p:sp>
        <p:nvSpPr>
          <p:cNvPr id="390" name="Google Shape;390;p51"/>
          <p:cNvSpPr txBox="1"/>
          <p:nvPr/>
        </p:nvSpPr>
        <p:spPr>
          <a:xfrm>
            <a:off x="504725" y="3890800"/>
            <a:ext cx="1349400" cy="461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sz="1800">
                <a:solidFill>
                  <a:schemeClr val="lt1"/>
                </a:solidFill>
                <a:latin typeface="Lato"/>
                <a:ea typeface="Lato"/>
                <a:cs typeface="Lato"/>
                <a:sym typeface="Lato"/>
              </a:rPr>
              <a:t>Source</a:t>
            </a:r>
            <a:endParaRPr sz="1800">
              <a:solidFill>
                <a:schemeClr val="lt1"/>
              </a:solidFill>
              <a:latin typeface="Lato"/>
              <a:ea typeface="Lato"/>
              <a:cs typeface="Lato"/>
              <a:sym typeface="Lato"/>
            </a:endParaRPr>
          </a:p>
        </p:txBody>
      </p:sp>
      <p:sp>
        <p:nvSpPr>
          <p:cNvPr id="391" name="Google Shape;391;p51"/>
          <p:cNvSpPr txBox="1"/>
          <p:nvPr/>
        </p:nvSpPr>
        <p:spPr>
          <a:xfrm>
            <a:off x="2445588" y="3890800"/>
            <a:ext cx="1614600" cy="461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sz="1800">
                <a:solidFill>
                  <a:schemeClr val="lt1"/>
                </a:solidFill>
                <a:latin typeface="Lato"/>
                <a:ea typeface="Lato"/>
                <a:cs typeface="Lato"/>
                <a:sym typeface="Lato"/>
              </a:rPr>
              <a:t>Target</a:t>
            </a:r>
            <a:endParaRPr sz="1800">
              <a:solidFill>
                <a:schemeClr val="lt1"/>
              </a:solidFill>
              <a:latin typeface="Lato"/>
              <a:ea typeface="Lato"/>
              <a:cs typeface="Lato"/>
              <a:sym typeface="Lato"/>
            </a:endParaRPr>
          </a:p>
        </p:txBody>
      </p:sp>
      <p:sp>
        <p:nvSpPr>
          <p:cNvPr id="392" name="Google Shape;392;p51"/>
          <p:cNvSpPr txBox="1"/>
          <p:nvPr/>
        </p:nvSpPr>
        <p:spPr>
          <a:xfrm>
            <a:off x="5062825" y="3890800"/>
            <a:ext cx="150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ato"/>
                <a:ea typeface="Lato"/>
                <a:cs typeface="Lato"/>
                <a:sym typeface="Lato"/>
              </a:rPr>
              <a:t>Source GAN</a:t>
            </a:r>
            <a:endParaRPr sz="1800">
              <a:solidFill>
                <a:schemeClr val="lt1"/>
              </a:solidFill>
              <a:latin typeface="Lato"/>
              <a:ea typeface="Lato"/>
              <a:cs typeface="Lato"/>
              <a:sym typeface="Lato"/>
            </a:endParaRPr>
          </a:p>
        </p:txBody>
      </p:sp>
      <p:sp>
        <p:nvSpPr>
          <p:cNvPr id="393" name="Google Shape;393;p51"/>
          <p:cNvSpPr txBox="1"/>
          <p:nvPr/>
        </p:nvSpPr>
        <p:spPr>
          <a:xfrm>
            <a:off x="7135800" y="3890800"/>
            <a:ext cx="156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ato"/>
                <a:ea typeface="Lato"/>
                <a:cs typeface="Lato"/>
                <a:sym typeface="Lato"/>
              </a:rPr>
              <a:t>Target GAN</a:t>
            </a:r>
            <a:endParaRPr sz="18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888675" y="182982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Introduction</a:t>
            </a:r>
            <a:endParaRPr sz="4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Example-1 Video</a:t>
            </a:r>
            <a:endParaRPr/>
          </a:p>
        </p:txBody>
      </p:sp>
      <p:pic>
        <p:nvPicPr>
          <p:cNvPr id="399" name="Google Shape;399;p52" title="movie (4).mp4">
            <a:hlinkClick r:id="rId3"/>
          </p:cNvPr>
          <p:cNvPicPr preferRelativeResize="0"/>
          <p:nvPr/>
        </p:nvPicPr>
        <p:blipFill>
          <a:blip r:embed="rId4">
            <a:alphaModFix/>
          </a:blip>
          <a:stretch>
            <a:fillRect/>
          </a:stretch>
        </p:blipFill>
        <p:spPr>
          <a:xfrm>
            <a:off x="1710900" y="1464500"/>
            <a:ext cx="5241600" cy="324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3"/>
          <p:cNvSpPr txBox="1"/>
          <p:nvPr>
            <p:ph type="title"/>
          </p:nvPr>
        </p:nvSpPr>
        <p:spPr>
          <a:xfrm>
            <a:off x="1262900" y="3822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Implementation- Example 2</a:t>
            </a:r>
            <a:endParaRPr/>
          </a:p>
        </p:txBody>
      </p:sp>
      <p:pic>
        <p:nvPicPr>
          <p:cNvPr id="405" name="Google Shape;405;p53"/>
          <p:cNvPicPr preferRelativeResize="0"/>
          <p:nvPr/>
        </p:nvPicPr>
        <p:blipFill>
          <a:blip r:embed="rId3">
            <a:alphaModFix/>
          </a:blip>
          <a:stretch>
            <a:fillRect/>
          </a:stretch>
        </p:blipFill>
        <p:spPr>
          <a:xfrm>
            <a:off x="0" y="1614150"/>
            <a:ext cx="2353800" cy="2691600"/>
          </a:xfrm>
          <a:prstGeom prst="rect">
            <a:avLst/>
          </a:prstGeom>
          <a:noFill/>
          <a:ln>
            <a:noFill/>
          </a:ln>
        </p:spPr>
      </p:pic>
      <p:pic>
        <p:nvPicPr>
          <p:cNvPr id="406" name="Google Shape;406;p53"/>
          <p:cNvPicPr preferRelativeResize="0"/>
          <p:nvPr/>
        </p:nvPicPr>
        <p:blipFill>
          <a:blip r:embed="rId4">
            <a:alphaModFix/>
          </a:blip>
          <a:stretch>
            <a:fillRect/>
          </a:stretch>
        </p:blipFill>
        <p:spPr>
          <a:xfrm>
            <a:off x="4498975" y="1501913"/>
            <a:ext cx="2965626" cy="2804900"/>
          </a:xfrm>
          <a:prstGeom prst="rect">
            <a:avLst/>
          </a:prstGeom>
          <a:noFill/>
          <a:ln>
            <a:noFill/>
          </a:ln>
        </p:spPr>
      </p:pic>
      <p:pic>
        <p:nvPicPr>
          <p:cNvPr id="407" name="Google Shape;407;p53"/>
          <p:cNvPicPr preferRelativeResize="0"/>
          <p:nvPr/>
        </p:nvPicPr>
        <p:blipFill>
          <a:blip r:embed="rId5">
            <a:alphaModFix/>
          </a:blip>
          <a:stretch>
            <a:fillRect/>
          </a:stretch>
        </p:blipFill>
        <p:spPr>
          <a:xfrm>
            <a:off x="2100675" y="1570775"/>
            <a:ext cx="2611125" cy="2778350"/>
          </a:xfrm>
          <a:prstGeom prst="rect">
            <a:avLst/>
          </a:prstGeom>
          <a:noFill/>
          <a:ln>
            <a:noFill/>
          </a:ln>
        </p:spPr>
      </p:pic>
      <p:pic>
        <p:nvPicPr>
          <p:cNvPr id="408" name="Google Shape;408;p53"/>
          <p:cNvPicPr preferRelativeResize="0"/>
          <p:nvPr/>
        </p:nvPicPr>
        <p:blipFill>
          <a:blip r:embed="rId6">
            <a:alphaModFix/>
          </a:blip>
          <a:stretch>
            <a:fillRect/>
          </a:stretch>
        </p:blipFill>
        <p:spPr>
          <a:xfrm>
            <a:off x="6455531" y="1558550"/>
            <a:ext cx="2503218" cy="2691624"/>
          </a:xfrm>
          <a:prstGeom prst="rect">
            <a:avLst/>
          </a:prstGeom>
          <a:noFill/>
          <a:ln>
            <a:noFill/>
          </a:ln>
        </p:spPr>
      </p:pic>
      <p:sp>
        <p:nvSpPr>
          <p:cNvPr id="409" name="Google Shape;409;p53"/>
          <p:cNvSpPr txBox="1"/>
          <p:nvPr/>
        </p:nvSpPr>
        <p:spPr>
          <a:xfrm>
            <a:off x="461275" y="4250175"/>
            <a:ext cx="1706700" cy="461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sz="1800">
                <a:solidFill>
                  <a:schemeClr val="lt1"/>
                </a:solidFill>
                <a:latin typeface="Lato"/>
                <a:ea typeface="Lato"/>
                <a:cs typeface="Lato"/>
                <a:sym typeface="Lato"/>
              </a:rPr>
              <a:t>Source</a:t>
            </a:r>
            <a:endParaRPr sz="1800">
              <a:solidFill>
                <a:schemeClr val="lt1"/>
              </a:solidFill>
              <a:latin typeface="Lato"/>
              <a:ea typeface="Lato"/>
              <a:cs typeface="Lato"/>
              <a:sym typeface="Lato"/>
            </a:endParaRPr>
          </a:p>
        </p:txBody>
      </p:sp>
      <p:sp>
        <p:nvSpPr>
          <p:cNvPr id="410" name="Google Shape;410;p53"/>
          <p:cNvSpPr txBox="1"/>
          <p:nvPr/>
        </p:nvSpPr>
        <p:spPr>
          <a:xfrm>
            <a:off x="2848550" y="4250175"/>
            <a:ext cx="1522200" cy="461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sz="1800">
                <a:solidFill>
                  <a:schemeClr val="lt1"/>
                </a:solidFill>
                <a:latin typeface="Lato"/>
                <a:ea typeface="Lato"/>
                <a:cs typeface="Lato"/>
                <a:sym typeface="Lato"/>
              </a:rPr>
              <a:t>Target</a:t>
            </a:r>
            <a:endParaRPr sz="1800">
              <a:solidFill>
                <a:schemeClr val="lt1"/>
              </a:solidFill>
              <a:latin typeface="Lato"/>
              <a:ea typeface="Lato"/>
              <a:cs typeface="Lato"/>
              <a:sym typeface="Lato"/>
            </a:endParaRPr>
          </a:p>
        </p:txBody>
      </p:sp>
      <p:sp>
        <p:nvSpPr>
          <p:cNvPr id="411" name="Google Shape;411;p53"/>
          <p:cNvSpPr txBox="1"/>
          <p:nvPr/>
        </p:nvSpPr>
        <p:spPr>
          <a:xfrm>
            <a:off x="5051313" y="4250175"/>
            <a:ext cx="207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ato"/>
                <a:ea typeface="Lato"/>
                <a:cs typeface="Lato"/>
                <a:sym typeface="Lato"/>
              </a:rPr>
              <a:t>Source GAN</a:t>
            </a:r>
            <a:endParaRPr sz="1800">
              <a:solidFill>
                <a:schemeClr val="lt1"/>
              </a:solidFill>
              <a:latin typeface="Lato"/>
              <a:ea typeface="Lato"/>
              <a:cs typeface="Lato"/>
              <a:sym typeface="Lato"/>
            </a:endParaRPr>
          </a:p>
        </p:txBody>
      </p:sp>
      <p:sp>
        <p:nvSpPr>
          <p:cNvPr id="412" name="Google Shape;412;p53"/>
          <p:cNvSpPr txBox="1"/>
          <p:nvPr/>
        </p:nvSpPr>
        <p:spPr>
          <a:xfrm>
            <a:off x="7127025" y="4250175"/>
            <a:ext cx="163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ato"/>
                <a:ea typeface="Lato"/>
                <a:cs typeface="Lato"/>
                <a:sym typeface="Lato"/>
              </a:rPr>
              <a:t>Target GAN</a:t>
            </a:r>
            <a:endParaRPr sz="1800">
              <a:solidFill>
                <a:schemeClr val="lt1"/>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Example 3</a:t>
            </a:r>
            <a:endParaRPr/>
          </a:p>
          <a:p>
            <a:pPr indent="0" lvl="0" marL="0" rtl="0" algn="l">
              <a:spcBef>
                <a:spcPts val="0"/>
              </a:spcBef>
              <a:spcAft>
                <a:spcPts val="0"/>
              </a:spcAft>
              <a:buNone/>
            </a:pPr>
            <a:r>
              <a:t/>
            </a:r>
            <a:endParaRPr/>
          </a:p>
        </p:txBody>
      </p:sp>
      <p:pic>
        <p:nvPicPr>
          <p:cNvPr id="418" name="Google Shape;418;p54"/>
          <p:cNvPicPr preferRelativeResize="0"/>
          <p:nvPr/>
        </p:nvPicPr>
        <p:blipFill>
          <a:blip r:embed="rId3">
            <a:alphaModFix/>
          </a:blip>
          <a:stretch>
            <a:fillRect/>
          </a:stretch>
        </p:blipFill>
        <p:spPr>
          <a:xfrm>
            <a:off x="2575538" y="1710950"/>
            <a:ext cx="1942574" cy="1942574"/>
          </a:xfrm>
          <a:prstGeom prst="rect">
            <a:avLst/>
          </a:prstGeom>
          <a:noFill/>
          <a:ln>
            <a:noFill/>
          </a:ln>
        </p:spPr>
      </p:pic>
      <p:pic>
        <p:nvPicPr>
          <p:cNvPr id="419" name="Google Shape;419;p54"/>
          <p:cNvPicPr preferRelativeResize="0"/>
          <p:nvPr/>
        </p:nvPicPr>
        <p:blipFill>
          <a:blip r:embed="rId4">
            <a:alphaModFix/>
          </a:blip>
          <a:stretch>
            <a:fillRect/>
          </a:stretch>
        </p:blipFill>
        <p:spPr>
          <a:xfrm>
            <a:off x="351550" y="1710950"/>
            <a:ext cx="1942574" cy="1942574"/>
          </a:xfrm>
          <a:prstGeom prst="rect">
            <a:avLst/>
          </a:prstGeom>
          <a:noFill/>
          <a:ln>
            <a:noFill/>
          </a:ln>
        </p:spPr>
      </p:pic>
      <p:sp>
        <p:nvSpPr>
          <p:cNvPr id="420" name="Google Shape;420;p54"/>
          <p:cNvSpPr txBox="1"/>
          <p:nvPr/>
        </p:nvSpPr>
        <p:spPr>
          <a:xfrm>
            <a:off x="415588" y="3948825"/>
            <a:ext cx="1706700" cy="461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sz="1800">
                <a:solidFill>
                  <a:schemeClr val="lt1"/>
                </a:solidFill>
                <a:latin typeface="Lato"/>
                <a:ea typeface="Lato"/>
                <a:cs typeface="Lato"/>
                <a:sym typeface="Lato"/>
              </a:rPr>
              <a:t>Source</a:t>
            </a:r>
            <a:endParaRPr sz="1800">
              <a:solidFill>
                <a:schemeClr val="lt1"/>
              </a:solidFill>
              <a:latin typeface="Lato"/>
              <a:ea typeface="Lato"/>
              <a:cs typeface="Lato"/>
              <a:sym typeface="Lato"/>
            </a:endParaRPr>
          </a:p>
        </p:txBody>
      </p:sp>
      <p:sp>
        <p:nvSpPr>
          <p:cNvPr id="421" name="Google Shape;421;p54"/>
          <p:cNvSpPr txBox="1"/>
          <p:nvPr/>
        </p:nvSpPr>
        <p:spPr>
          <a:xfrm>
            <a:off x="2785713" y="3948825"/>
            <a:ext cx="1522200" cy="461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sz="1800">
                <a:solidFill>
                  <a:schemeClr val="lt1"/>
                </a:solidFill>
                <a:latin typeface="Lato"/>
                <a:ea typeface="Lato"/>
                <a:cs typeface="Lato"/>
                <a:sym typeface="Lato"/>
              </a:rPr>
              <a:t>Target</a:t>
            </a:r>
            <a:endParaRPr sz="1800">
              <a:solidFill>
                <a:schemeClr val="lt1"/>
              </a:solidFill>
              <a:latin typeface="Lato"/>
              <a:ea typeface="Lato"/>
              <a:cs typeface="Lato"/>
              <a:sym typeface="Lato"/>
            </a:endParaRPr>
          </a:p>
        </p:txBody>
      </p:sp>
      <p:sp>
        <p:nvSpPr>
          <p:cNvPr id="422" name="Google Shape;422;p54"/>
          <p:cNvSpPr txBox="1"/>
          <p:nvPr/>
        </p:nvSpPr>
        <p:spPr>
          <a:xfrm>
            <a:off x="4912913" y="3948825"/>
            <a:ext cx="207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ato"/>
                <a:ea typeface="Lato"/>
                <a:cs typeface="Lato"/>
                <a:sym typeface="Lato"/>
              </a:rPr>
              <a:t>Source GAN</a:t>
            </a:r>
            <a:endParaRPr sz="1800">
              <a:solidFill>
                <a:schemeClr val="lt1"/>
              </a:solidFill>
              <a:latin typeface="Lato"/>
              <a:ea typeface="Lato"/>
              <a:cs typeface="Lato"/>
              <a:sym typeface="Lato"/>
            </a:endParaRPr>
          </a:p>
        </p:txBody>
      </p:sp>
      <p:sp>
        <p:nvSpPr>
          <p:cNvPr id="423" name="Google Shape;423;p54"/>
          <p:cNvSpPr txBox="1"/>
          <p:nvPr/>
        </p:nvSpPr>
        <p:spPr>
          <a:xfrm>
            <a:off x="7115500" y="3948825"/>
            <a:ext cx="163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ato"/>
                <a:ea typeface="Lato"/>
                <a:cs typeface="Lato"/>
                <a:sym typeface="Lato"/>
              </a:rPr>
              <a:t>Target GAN</a:t>
            </a:r>
            <a:endParaRPr sz="1800">
              <a:solidFill>
                <a:schemeClr val="lt1"/>
              </a:solidFill>
              <a:latin typeface="Lato"/>
              <a:ea typeface="Lato"/>
              <a:cs typeface="Lato"/>
              <a:sym typeface="Lato"/>
            </a:endParaRPr>
          </a:p>
        </p:txBody>
      </p:sp>
      <p:pic>
        <p:nvPicPr>
          <p:cNvPr id="424" name="Google Shape;424;p54"/>
          <p:cNvPicPr preferRelativeResize="0"/>
          <p:nvPr/>
        </p:nvPicPr>
        <p:blipFill>
          <a:blip r:embed="rId5">
            <a:alphaModFix/>
          </a:blip>
          <a:stretch>
            <a:fillRect/>
          </a:stretch>
        </p:blipFill>
        <p:spPr>
          <a:xfrm>
            <a:off x="6660722" y="1603149"/>
            <a:ext cx="2223877" cy="2166425"/>
          </a:xfrm>
          <a:prstGeom prst="rect">
            <a:avLst/>
          </a:prstGeom>
          <a:noFill/>
          <a:ln>
            <a:noFill/>
          </a:ln>
        </p:spPr>
      </p:pic>
      <p:pic>
        <p:nvPicPr>
          <p:cNvPr id="425" name="Google Shape;425;p54"/>
          <p:cNvPicPr preferRelativeResize="0"/>
          <p:nvPr/>
        </p:nvPicPr>
        <p:blipFill>
          <a:blip r:embed="rId6">
            <a:alphaModFix/>
          </a:blip>
          <a:stretch>
            <a:fillRect/>
          </a:stretch>
        </p:blipFill>
        <p:spPr>
          <a:xfrm>
            <a:off x="4468200" y="1509212"/>
            <a:ext cx="2416725" cy="2354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Example 4</a:t>
            </a:r>
            <a:endParaRPr/>
          </a:p>
          <a:p>
            <a:pPr indent="0" lvl="0" marL="0" rtl="0" algn="l">
              <a:spcBef>
                <a:spcPts val="0"/>
              </a:spcBef>
              <a:spcAft>
                <a:spcPts val="0"/>
              </a:spcAft>
              <a:buNone/>
            </a:pPr>
            <a:r>
              <a:t/>
            </a:r>
            <a:endParaRPr/>
          </a:p>
        </p:txBody>
      </p:sp>
      <p:pic>
        <p:nvPicPr>
          <p:cNvPr id="431" name="Google Shape;431;p55"/>
          <p:cNvPicPr preferRelativeResize="0"/>
          <p:nvPr/>
        </p:nvPicPr>
        <p:blipFill>
          <a:blip r:embed="rId3">
            <a:alphaModFix/>
          </a:blip>
          <a:stretch>
            <a:fillRect/>
          </a:stretch>
        </p:blipFill>
        <p:spPr>
          <a:xfrm>
            <a:off x="2570750" y="1683750"/>
            <a:ext cx="1949701" cy="1949701"/>
          </a:xfrm>
          <a:prstGeom prst="rect">
            <a:avLst/>
          </a:prstGeom>
          <a:noFill/>
          <a:ln>
            <a:noFill/>
          </a:ln>
        </p:spPr>
      </p:pic>
      <p:pic>
        <p:nvPicPr>
          <p:cNvPr id="432" name="Google Shape;432;p55"/>
          <p:cNvPicPr preferRelativeResize="0"/>
          <p:nvPr/>
        </p:nvPicPr>
        <p:blipFill>
          <a:blip r:embed="rId4">
            <a:alphaModFix/>
          </a:blip>
          <a:stretch>
            <a:fillRect/>
          </a:stretch>
        </p:blipFill>
        <p:spPr>
          <a:xfrm>
            <a:off x="408000" y="1683750"/>
            <a:ext cx="1949701" cy="1949701"/>
          </a:xfrm>
          <a:prstGeom prst="rect">
            <a:avLst/>
          </a:prstGeom>
          <a:noFill/>
          <a:ln>
            <a:noFill/>
          </a:ln>
        </p:spPr>
      </p:pic>
      <p:sp>
        <p:nvSpPr>
          <p:cNvPr id="433" name="Google Shape;433;p55"/>
          <p:cNvSpPr txBox="1"/>
          <p:nvPr/>
        </p:nvSpPr>
        <p:spPr>
          <a:xfrm>
            <a:off x="425788" y="3785525"/>
            <a:ext cx="1706700" cy="461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sz="1800">
                <a:solidFill>
                  <a:schemeClr val="lt1"/>
                </a:solidFill>
                <a:latin typeface="Lato"/>
                <a:ea typeface="Lato"/>
                <a:cs typeface="Lato"/>
                <a:sym typeface="Lato"/>
              </a:rPr>
              <a:t>Source</a:t>
            </a:r>
            <a:endParaRPr sz="1800">
              <a:solidFill>
                <a:schemeClr val="lt1"/>
              </a:solidFill>
              <a:latin typeface="Lato"/>
              <a:ea typeface="Lato"/>
              <a:cs typeface="Lato"/>
              <a:sym typeface="Lato"/>
            </a:endParaRPr>
          </a:p>
        </p:txBody>
      </p:sp>
      <p:sp>
        <p:nvSpPr>
          <p:cNvPr id="434" name="Google Shape;434;p55"/>
          <p:cNvSpPr txBox="1"/>
          <p:nvPr/>
        </p:nvSpPr>
        <p:spPr>
          <a:xfrm>
            <a:off x="2836763" y="3785525"/>
            <a:ext cx="1522200" cy="461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sz="1800">
                <a:solidFill>
                  <a:schemeClr val="lt1"/>
                </a:solidFill>
                <a:latin typeface="Lato"/>
                <a:ea typeface="Lato"/>
                <a:cs typeface="Lato"/>
                <a:sym typeface="Lato"/>
              </a:rPr>
              <a:t>Target</a:t>
            </a:r>
            <a:endParaRPr sz="1800">
              <a:solidFill>
                <a:schemeClr val="lt1"/>
              </a:solidFill>
              <a:latin typeface="Lato"/>
              <a:ea typeface="Lato"/>
              <a:cs typeface="Lato"/>
              <a:sym typeface="Lato"/>
            </a:endParaRPr>
          </a:p>
        </p:txBody>
      </p:sp>
      <p:sp>
        <p:nvSpPr>
          <p:cNvPr id="435" name="Google Shape;435;p55"/>
          <p:cNvSpPr txBox="1"/>
          <p:nvPr/>
        </p:nvSpPr>
        <p:spPr>
          <a:xfrm>
            <a:off x="4970588" y="3785525"/>
            <a:ext cx="207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ato"/>
                <a:ea typeface="Lato"/>
                <a:cs typeface="Lato"/>
                <a:sym typeface="Lato"/>
              </a:rPr>
              <a:t>Source GAN</a:t>
            </a:r>
            <a:endParaRPr sz="1800">
              <a:solidFill>
                <a:schemeClr val="lt1"/>
              </a:solidFill>
              <a:latin typeface="Lato"/>
              <a:ea typeface="Lato"/>
              <a:cs typeface="Lato"/>
              <a:sym typeface="Lato"/>
            </a:endParaRPr>
          </a:p>
        </p:txBody>
      </p:sp>
      <p:sp>
        <p:nvSpPr>
          <p:cNvPr id="436" name="Google Shape;436;p55"/>
          <p:cNvSpPr txBox="1"/>
          <p:nvPr/>
        </p:nvSpPr>
        <p:spPr>
          <a:xfrm>
            <a:off x="7150075" y="3785525"/>
            <a:ext cx="163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ato"/>
                <a:ea typeface="Lato"/>
                <a:cs typeface="Lato"/>
                <a:sym typeface="Lato"/>
              </a:rPr>
              <a:t>Target GAN</a:t>
            </a:r>
            <a:endParaRPr sz="1800">
              <a:solidFill>
                <a:schemeClr val="lt1"/>
              </a:solidFill>
              <a:latin typeface="Lato"/>
              <a:ea typeface="Lato"/>
              <a:cs typeface="Lato"/>
              <a:sym typeface="Lato"/>
            </a:endParaRPr>
          </a:p>
        </p:txBody>
      </p:sp>
      <p:pic>
        <p:nvPicPr>
          <p:cNvPr id="437" name="Google Shape;437;p55"/>
          <p:cNvPicPr preferRelativeResize="0"/>
          <p:nvPr/>
        </p:nvPicPr>
        <p:blipFill>
          <a:blip r:embed="rId5">
            <a:alphaModFix/>
          </a:blip>
          <a:stretch>
            <a:fillRect/>
          </a:stretch>
        </p:blipFill>
        <p:spPr>
          <a:xfrm>
            <a:off x="6464750" y="1474875"/>
            <a:ext cx="2430220" cy="2367450"/>
          </a:xfrm>
          <a:prstGeom prst="rect">
            <a:avLst/>
          </a:prstGeom>
          <a:noFill/>
          <a:ln>
            <a:noFill/>
          </a:ln>
        </p:spPr>
      </p:pic>
      <p:pic>
        <p:nvPicPr>
          <p:cNvPr id="438" name="Google Shape;438;p55"/>
          <p:cNvPicPr preferRelativeResize="0"/>
          <p:nvPr/>
        </p:nvPicPr>
        <p:blipFill>
          <a:blip r:embed="rId6">
            <a:alphaModFix/>
          </a:blip>
          <a:stretch>
            <a:fillRect/>
          </a:stretch>
        </p:blipFill>
        <p:spPr>
          <a:xfrm>
            <a:off x="4410549" y="1516750"/>
            <a:ext cx="2344250" cy="2283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Difference in Images with and without Skip Connections</a:t>
            </a:r>
            <a:endParaRPr/>
          </a:p>
        </p:txBody>
      </p:sp>
      <p:pic>
        <p:nvPicPr>
          <p:cNvPr id="444" name="Google Shape;444;p56"/>
          <p:cNvPicPr preferRelativeResize="0"/>
          <p:nvPr/>
        </p:nvPicPr>
        <p:blipFill>
          <a:blip r:embed="rId3">
            <a:alphaModFix/>
          </a:blip>
          <a:stretch>
            <a:fillRect/>
          </a:stretch>
        </p:blipFill>
        <p:spPr>
          <a:xfrm>
            <a:off x="254475" y="1891200"/>
            <a:ext cx="2174425" cy="2117225"/>
          </a:xfrm>
          <a:prstGeom prst="rect">
            <a:avLst/>
          </a:prstGeom>
          <a:noFill/>
          <a:ln>
            <a:noFill/>
          </a:ln>
        </p:spPr>
      </p:pic>
      <p:pic>
        <p:nvPicPr>
          <p:cNvPr id="445" name="Google Shape;445;p56"/>
          <p:cNvPicPr preferRelativeResize="0"/>
          <p:nvPr/>
        </p:nvPicPr>
        <p:blipFill>
          <a:blip r:embed="rId4">
            <a:alphaModFix/>
          </a:blip>
          <a:stretch>
            <a:fillRect/>
          </a:stretch>
        </p:blipFill>
        <p:spPr>
          <a:xfrm>
            <a:off x="2316625" y="1891203"/>
            <a:ext cx="2174425" cy="2117210"/>
          </a:xfrm>
          <a:prstGeom prst="rect">
            <a:avLst/>
          </a:prstGeom>
          <a:noFill/>
          <a:ln>
            <a:noFill/>
          </a:ln>
        </p:spPr>
      </p:pic>
      <p:pic>
        <p:nvPicPr>
          <p:cNvPr id="446" name="Google Shape;446;p56"/>
          <p:cNvPicPr preferRelativeResize="0"/>
          <p:nvPr/>
        </p:nvPicPr>
        <p:blipFill>
          <a:blip r:embed="rId5">
            <a:alphaModFix/>
          </a:blip>
          <a:stretch>
            <a:fillRect/>
          </a:stretch>
        </p:blipFill>
        <p:spPr>
          <a:xfrm>
            <a:off x="4571988" y="1843138"/>
            <a:ext cx="2272038" cy="2213350"/>
          </a:xfrm>
          <a:prstGeom prst="rect">
            <a:avLst/>
          </a:prstGeom>
          <a:noFill/>
          <a:ln>
            <a:noFill/>
          </a:ln>
        </p:spPr>
      </p:pic>
      <p:pic>
        <p:nvPicPr>
          <p:cNvPr id="447" name="Google Shape;447;p56"/>
          <p:cNvPicPr preferRelativeResize="0"/>
          <p:nvPr/>
        </p:nvPicPr>
        <p:blipFill>
          <a:blip r:embed="rId6">
            <a:alphaModFix/>
          </a:blip>
          <a:stretch>
            <a:fillRect/>
          </a:stretch>
        </p:blipFill>
        <p:spPr>
          <a:xfrm>
            <a:off x="6692675" y="1843173"/>
            <a:ext cx="2272025" cy="2213327"/>
          </a:xfrm>
          <a:prstGeom prst="rect">
            <a:avLst/>
          </a:prstGeom>
          <a:noFill/>
          <a:ln>
            <a:noFill/>
          </a:ln>
        </p:spPr>
      </p:pic>
      <p:sp>
        <p:nvSpPr>
          <p:cNvPr id="448" name="Google Shape;448;p56"/>
          <p:cNvSpPr txBox="1"/>
          <p:nvPr/>
        </p:nvSpPr>
        <p:spPr>
          <a:xfrm>
            <a:off x="775825" y="3959675"/>
            <a:ext cx="154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Source Gan</a:t>
            </a:r>
            <a:endParaRPr>
              <a:solidFill>
                <a:schemeClr val="lt1"/>
              </a:solidFill>
              <a:latin typeface="Lato"/>
              <a:ea typeface="Lato"/>
              <a:cs typeface="Lato"/>
              <a:sym typeface="Lato"/>
            </a:endParaRPr>
          </a:p>
        </p:txBody>
      </p:sp>
      <p:sp>
        <p:nvSpPr>
          <p:cNvPr id="449" name="Google Shape;449;p56"/>
          <p:cNvSpPr txBox="1"/>
          <p:nvPr/>
        </p:nvSpPr>
        <p:spPr>
          <a:xfrm>
            <a:off x="2551350" y="3959675"/>
            <a:ext cx="187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Target Gan</a:t>
            </a:r>
            <a:endParaRPr>
              <a:solidFill>
                <a:schemeClr val="lt1"/>
              </a:solidFill>
              <a:latin typeface="Lato"/>
              <a:ea typeface="Lato"/>
              <a:cs typeface="Lato"/>
              <a:sym typeface="Lato"/>
            </a:endParaRPr>
          </a:p>
        </p:txBody>
      </p:sp>
      <p:sp>
        <p:nvSpPr>
          <p:cNvPr id="450" name="Google Shape;450;p56"/>
          <p:cNvSpPr txBox="1"/>
          <p:nvPr/>
        </p:nvSpPr>
        <p:spPr>
          <a:xfrm>
            <a:off x="5250550" y="3959675"/>
            <a:ext cx="154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Source Gan</a:t>
            </a:r>
            <a:endParaRPr>
              <a:solidFill>
                <a:schemeClr val="lt1"/>
              </a:solidFill>
              <a:latin typeface="Lato"/>
              <a:ea typeface="Lato"/>
              <a:cs typeface="Lato"/>
              <a:sym typeface="Lato"/>
            </a:endParaRPr>
          </a:p>
        </p:txBody>
      </p:sp>
      <p:sp>
        <p:nvSpPr>
          <p:cNvPr id="451" name="Google Shape;451;p56"/>
          <p:cNvSpPr txBox="1"/>
          <p:nvPr/>
        </p:nvSpPr>
        <p:spPr>
          <a:xfrm>
            <a:off x="7092100" y="3959675"/>
            <a:ext cx="187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Target Gan</a:t>
            </a:r>
            <a:endParaRPr>
              <a:solidFill>
                <a:schemeClr val="lt1"/>
              </a:solidFill>
              <a:latin typeface="Lato"/>
              <a:ea typeface="Lato"/>
              <a:cs typeface="Lato"/>
              <a:sym typeface="Lato"/>
            </a:endParaRPr>
          </a:p>
        </p:txBody>
      </p:sp>
      <p:sp>
        <p:nvSpPr>
          <p:cNvPr id="452" name="Google Shape;452;p56"/>
          <p:cNvSpPr txBox="1"/>
          <p:nvPr/>
        </p:nvSpPr>
        <p:spPr>
          <a:xfrm>
            <a:off x="1051150" y="1429500"/>
            <a:ext cx="292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Lato"/>
                <a:ea typeface="Lato"/>
                <a:cs typeface="Lato"/>
                <a:sym typeface="Lato"/>
              </a:rPr>
              <a:t>With Skip Connection</a:t>
            </a:r>
            <a:endParaRPr sz="1800">
              <a:solidFill>
                <a:schemeClr val="lt1"/>
              </a:solidFill>
              <a:latin typeface="Lato"/>
              <a:ea typeface="Lato"/>
              <a:cs typeface="Lato"/>
              <a:sym typeface="Lato"/>
            </a:endParaRPr>
          </a:p>
        </p:txBody>
      </p:sp>
      <p:sp>
        <p:nvSpPr>
          <p:cNvPr id="453" name="Google Shape;453;p56"/>
          <p:cNvSpPr txBox="1"/>
          <p:nvPr/>
        </p:nvSpPr>
        <p:spPr>
          <a:xfrm>
            <a:off x="5479600" y="1429500"/>
            <a:ext cx="292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Lato"/>
                <a:ea typeface="Lato"/>
                <a:cs typeface="Lato"/>
                <a:sym typeface="Lato"/>
              </a:rPr>
              <a:t>Without Skip Connection</a:t>
            </a:r>
            <a:endParaRPr sz="1800">
              <a:solidFill>
                <a:schemeClr val="lt1"/>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Learning Curves Without Skip Connection</a:t>
            </a:r>
            <a:endParaRPr/>
          </a:p>
        </p:txBody>
      </p:sp>
      <p:sp>
        <p:nvSpPr>
          <p:cNvPr id="459" name="Google Shape;459;p57"/>
          <p:cNvSpPr txBox="1"/>
          <p:nvPr/>
        </p:nvSpPr>
        <p:spPr>
          <a:xfrm>
            <a:off x="1643050" y="1132800"/>
            <a:ext cx="271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ato"/>
                <a:ea typeface="Lato"/>
                <a:cs typeface="Lato"/>
                <a:sym typeface="Lato"/>
              </a:rPr>
              <a:t>Source GAN</a:t>
            </a:r>
            <a:endParaRPr sz="1800">
              <a:solidFill>
                <a:schemeClr val="lt1"/>
              </a:solidFill>
              <a:latin typeface="Lato"/>
              <a:ea typeface="Lato"/>
              <a:cs typeface="Lato"/>
              <a:sym typeface="Lato"/>
            </a:endParaRPr>
          </a:p>
        </p:txBody>
      </p:sp>
      <p:pic>
        <p:nvPicPr>
          <p:cNvPr id="460" name="Google Shape;460;p57"/>
          <p:cNvPicPr preferRelativeResize="0"/>
          <p:nvPr/>
        </p:nvPicPr>
        <p:blipFill>
          <a:blip r:embed="rId3">
            <a:alphaModFix/>
          </a:blip>
          <a:stretch>
            <a:fillRect/>
          </a:stretch>
        </p:blipFill>
        <p:spPr>
          <a:xfrm>
            <a:off x="479025" y="1675488"/>
            <a:ext cx="3695025" cy="2284750"/>
          </a:xfrm>
          <a:prstGeom prst="rect">
            <a:avLst/>
          </a:prstGeom>
          <a:noFill/>
          <a:ln>
            <a:noFill/>
          </a:ln>
        </p:spPr>
      </p:pic>
      <p:pic>
        <p:nvPicPr>
          <p:cNvPr id="461" name="Google Shape;461;p57"/>
          <p:cNvPicPr preferRelativeResize="0"/>
          <p:nvPr/>
        </p:nvPicPr>
        <p:blipFill>
          <a:blip r:embed="rId4">
            <a:alphaModFix/>
          </a:blip>
          <a:stretch>
            <a:fillRect/>
          </a:stretch>
        </p:blipFill>
        <p:spPr>
          <a:xfrm>
            <a:off x="4837099" y="1675475"/>
            <a:ext cx="3695025" cy="2284764"/>
          </a:xfrm>
          <a:prstGeom prst="rect">
            <a:avLst/>
          </a:prstGeom>
          <a:noFill/>
          <a:ln>
            <a:noFill/>
          </a:ln>
        </p:spPr>
      </p:pic>
      <p:sp>
        <p:nvSpPr>
          <p:cNvPr id="462" name="Google Shape;462;p57"/>
          <p:cNvSpPr txBox="1"/>
          <p:nvPr/>
        </p:nvSpPr>
        <p:spPr>
          <a:xfrm>
            <a:off x="1081538" y="4145525"/>
            <a:ext cx="249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Lato"/>
                <a:ea typeface="Lato"/>
                <a:cs typeface="Lato"/>
                <a:sym typeface="Lato"/>
              </a:rPr>
              <a:t>FID Curve </a:t>
            </a:r>
            <a:endParaRPr sz="2000">
              <a:solidFill>
                <a:schemeClr val="lt1"/>
              </a:solidFill>
              <a:latin typeface="Lato"/>
              <a:ea typeface="Lato"/>
              <a:cs typeface="Lato"/>
              <a:sym typeface="Lato"/>
            </a:endParaRPr>
          </a:p>
        </p:txBody>
      </p:sp>
      <p:sp>
        <p:nvSpPr>
          <p:cNvPr id="463" name="Google Shape;463;p57"/>
          <p:cNvSpPr txBox="1"/>
          <p:nvPr/>
        </p:nvSpPr>
        <p:spPr>
          <a:xfrm>
            <a:off x="5575725" y="4145525"/>
            <a:ext cx="249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Lato"/>
                <a:ea typeface="Lato"/>
                <a:cs typeface="Lato"/>
                <a:sym typeface="Lato"/>
              </a:rPr>
              <a:t>Loss Curve </a:t>
            </a:r>
            <a:endParaRPr sz="2000">
              <a:solidFill>
                <a:schemeClr val="lt1"/>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8"/>
          <p:cNvSpPr txBox="1"/>
          <p:nvPr/>
        </p:nvSpPr>
        <p:spPr>
          <a:xfrm>
            <a:off x="1291650" y="726550"/>
            <a:ext cx="3552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Lato"/>
                <a:ea typeface="Lato"/>
                <a:cs typeface="Lato"/>
                <a:sym typeface="Lato"/>
              </a:rPr>
              <a:t>Target GAN</a:t>
            </a:r>
            <a:endParaRPr sz="1700">
              <a:solidFill>
                <a:schemeClr val="lt1"/>
              </a:solidFill>
              <a:latin typeface="Lato"/>
              <a:ea typeface="Lato"/>
              <a:cs typeface="Lato"/>
              <a:sym typeface="Lato"/>
            </a:endParaRPr>
          </a:p>
        </p:txBody>
      </p:sp>
      <p:pic>
        <p:nvPicPr>
          <p:cNvPr id="469" name="Google Shape;469;p58"/>
          <p:cNvPicPr preferRelativeResize="0"/>
          <p:nvPr/>
        </p:nvPicPr>
        <p:blipFill>
          <a:blip r:embed="rId3">
            <a:alphaModFix/>
          </a:blip>
          <a:stretch>
            <a:fillRect/>
          </a:stretch>
        </p:blipFill>
        <p:spPr>
          <a:xfrm>
            <a:off x="489325" y="1498300"/>
            <a:ext cx="3927626" cy="2428575"/>
          </a:xfrm>
          <a:prstGeom prst="rect">
            <a:avLst/>
          </a:prstGeom>
          <a:noFill/>
          <a:ln>
            <a:noFill/>
          </a:ln>
        </p:spPr>
      </p:pic>
      <p:pic>
        <p:nvPicPr>
          <p:cNvPr id="470" name="Google Shape;470;p58"/>
          <p:cNvPicPr preferRelativeResize="0"/>
          <p:nvPr/>
        </p:nvPicPr>
        <p:blipFill>
          <a:blip r:embed="rId4">
            <a:alphaModFix/>
          </a:blip>
          <a:stretch>
            <a:fillRect/>
          </a:stretch>
        </p:blipFill>
        <p:spPr>
          <a:xfrm>
            <a:off x="4843650" y="1498294"/>
            <a:ext cx="3927626" cy="2428598"/>
          </a:xfrm>
          <a:prstGeom prst="rect">
            <a:avLst/>
          </a:prstGeom>
          <a:noFill/>
          <a:ln>
            <a:noFill/>
          </a:ln>
        </p:spPr>
      </p:pic>
      <p:sp>
        <p:nvSpPr>
          <p:cNvPr id="471" name="Google Shape;471;p58"/>
          <p:cNvSpPr txBox="1"/>
          <p:nvPr/>
        </p:nvSpPr>
        <p:spPr>
          <a:xfrm>
            <a:off x="1208138" y="4252225"/>
            <a:ext cx="249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Lato"/>
                <a:ea typeface="Lato"/>
                <a:cs typeface="Lato"/>
                <a:sym typeface="Lato"/>
              </a:rPr>
              <a:t>FID Curve </a:t>
            </a:r>
            <a:endParaRPr sz="2000">
              <a:solidFill>
                <a:schemeClr val="lt1"/>
              </a:solidFill>
              <a:latin typeface="Lato"/>
              <a:ea typeface="Lato"/>
              <a:cs typeface="Lato"/>
              <a:sym typeface="Lato"/>
            </a:endParaRPr>
          </a:p>
        </p:txBody>
      </p:sp>
      <p:sp>
        <p:nvSpPr>
          <p:cNvPr id="472" name="Google Shape;472;p58"/>
          <p:cNvSpPr txBox="1"/>
          <p:nvPr/>
        </p:nvSpPr>
        <p:spPr>
          <a:xfrm>
            <a:off x="5668025" y="4174825"/>
            <a:ext cx="249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Lato"/>
                <a:ea typeface="Lato"/>
                <a:cs typeface="Lato"/>
                <a:sym typeface="Lato"/>
              </a:rPr>
              <a:t>Loss Curve </a:t>
            </a:r>
            <a:endParaRPr sz="2000">
              <a:solidFill>
                <a:schemeClr val="lt1"/>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Learning Curves With and Without Skip Connection</a:t>
            </a:r>
            <a:endParaRPr/>
          </a:p>
        </p:txBody>
      </p:sp>
      <p:pic>
        <p:nvPicPr>
          <p:cNvPr id="478" name="Google Shape;478;p59"/>
          <p:cNvPicPr preferRelativeResize="0"/>
          <p:nvPr/>
        </p:nvPicPr>
        <p:blipFill>
          <a:blip r:embed="rId3">
            <a:alphaModFix/>
          </a:blip>
          <a:stretch>
            <a:fillRect/>
          </a:stretch>
        </p:blipFill>
        <p:spPr>
          <a:xfrm>
            <a:off x="4673575" y="1608400"/>
            <a:ext cx="3941651" cy="2437250"/>
          </a:xfrm>
          <a:prstGeom prst="rect">
            <a:avLst/>
          </a:prstGeom>
          <a:noFill/>
          <a:ln>
            <a:noFill/>
          </a:ln>
        </p:spPr>
      </p:pic>
      <p:pic>
        <p:nvPicPr>
          <p:cNvPr id="479" name="Google Shape;479;p59"/>
          <p:cNvPicPr preferRelativeResize="0"/>
          <p:nvPr/>
        </p:nvPicPr>
        <p:blipFill>
          <a:blip r:embed="rId4">
            <a:alphaModFix/>
          </a:blip>
          <a:stretch>
            <a:fillRect/>
          </a:stretch>
        </p:blipFill>
        <p:spPr>
          <a:xfrm>
            <a:off x="475325" y="1633225"/>
            <a:ext cx="3861349" cy="2387601"/>
          </a:xfrm>
          <a:prstGeom prst="rect">
            <a:avLst/>
          </a:prstGeom>
          <a:noFill/>
          <a:ln>
            <a:noFill/>
          </a:ln>
        </p:spPr>
      </p:pic>
      <p:sp>
        <p:nvSpPr>
          <p:cNvPr id="480" name="Google Shape;480;p59"/>
          <p:cNvSpPr txBox="1"/>
          <p:nvPr/>
        </p:nvSpPr>
        <p:spPr>
          <a:xfrm>
            <a:off x="1208138" y="4252225"/>
            <a:ext cx="249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Lato"/>
                <a:ea typeface="Lato"/>
                <a:cs typeface="Lato"/>
                <a:sym typeface="Lato"/>
              </a:rPr>
              <a:t>FID Curve </a:t>
            </a:r>
            <a:endParaRPr sz="2000">
              <a:solidFill>
                <a:schemeClr val="lt1"/>
              </a:solidFill>
              <a:latin typeface="Lato"/>
              <a:ea typeface="Lato"/>
              <a:cs typeface="Lato"/>
              <a:sym typeface="Lato"/>
            </a:endParaRPr>
          </a:p>
        </p:txBody>
      </p:sp>
      <p:sp>
        <p:nvSpPr>
          <p:cNvPr id="481" name="Google Shape;481;p59"/>
          <p:cNvSpPr txBox="1"/>
          <p:nvPr/>
        </p:nvSpPr>
        <p:spPr>
          <a:xfrm>
            <a:off x="5598825" y="4186350"/>
            <a:ext cx="249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Lato"/>
                <a:ea typeface="Lato"/>
                <a:cs typeface="Lato"/>
                <a:sym typeface="Lato"/>
              </a:rPr>
              <a:t>Loss Curve </a:t>
            </a:r>
            <a:endParaRPr sz="2000">
              <a:solidFill>
                <a:schemeClr val="lt1"/>
              </a:solidFill>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Limitations of StyleGAN2</a:t>
            </a:r>
            <a:endParaRPr sz="2600"/>
          </a:p>
        </p:txBody>
      </p:sp>
      <p:sp>
        <p:nvSpPr>
          <p:cNvPr id="487" name="Google Shape;487;p60"/>
          <p:cNvSpPr txBox="1"/>
          <p:nvPr>
            <p:ph idx="1" type="body"/>
          </p:nvPr>
        </p:nvSpPr>
        <p:spPr>
          <a:xfrm>
            <a:off x="1297500" y="1545750"/>
            <a:ext cx="70389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StyleGAN2 (config F, larger networks) trains at 31 img/s, and therefore it  is slightly more expensive to train than original StyleGAN.</a:t>
            </a:r>
            <a:endParaRPr sz="1600"/>
          </a:p>
          <a:p>
            <a:pPr indent="-330200" lvl="0" marL="457200" rtl="0" algn="l">
              <a:spcBef>
                <a:spcPts val="0"/>
              </a:spcBef>
              <a:spcAft>
                <a:spcPts val="0"/>
              </a:spcAft>
              <a:buSzPts val="1600"/>
              <a:buChar char="●"/>
            </a:pPr>
            <a:r>
              <a:rPr lang="en" sz="1600"/>
              <a:t>Even with 8 GPUs (V100), it costs 9 days for FFHQ dataset and 13 days for LSUN CAR dataset.</a:t>
            </a:r>
            <a:endParaRPr sz="1600"/>
          </a:p>
          <a:p>
            <a:pPr indent="-330200" lvl="0" marL="457200" rtl="0" algn="l">
              <a:spcBef>
                <a:spcPts val="0"/>
              </a:spcBef>
              <a:spcAft>
                <a:spcPts val="0"/>
              </a:spcAft>
              <a:buSzPts val="1600"/>
              <a:buChar char="●"/>
            </a:pPr>
            <a:r>
              <a:rPr lang="en" sz="1600"/>
              <a:t>Texture sticking issue happens while morphing one face from another face. This problem is resolved in StyleGAN3. </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1"/>
          <p:cNvSpPr txBox="1"/>
          <p:nvPr>
            <p:ph type="title"/>
          </p:nvPr>
        </p:nvSpPr>
        <p:spPr>
          <a:xfrm>
            <a:off x="1304700" y="153150"/>
            <a:ext cx="4860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Texture Sticking Problem</a:t>
            </a:r>
            <a:endParaRPr sz="2600"/>
          </a:p>
        </p:txBody>
      </p:sp>
      <p:sp>
        <p:nvSpPr>
          <p:cNvPr id="493" name="Google Shape;493;p61"/>
          <p:cNvSpPr txBox="1"/>
          <p:nvPr/>
        </p:nvSpPr>
        <p:spPr>
          <a:xfrm>
            <a:off x="5269775" y="2824700"/>
            <a:ext cx="19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494" name="Google Shape;494;p61"/>
          <p:cNvSpPr txBox="1"/>
          <p:nvPr>
            <p:ph type="title"/>
          </p:nvPr>
        </p:nvSpPr>
        <p:spPr>
          <a:xfrm>
            <a:off x="1444475" y="780425"/>
            <a:ext cx="7014600" cy="13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600"/>
              <a:t>Issue happens in morphing transition (eg </a:t>
            </a:r>
            <a:r>
              <a:rPr lang="en" sz="1600"/>
              <a:t>morphing</a:t>
            </a:r>
            <a:r>
              <a:rPr lang="en" sz="1600"/>
              <a:t> from one face to another.)</a:t>
            </a:r>
            <a:endParaRPr sz="1600"/>
          </a:p>
          <a:p>
            <a:pPr indent="0" lvl="0" marL="0" rtl="0" algn="l">
              <a:spcBef>
                <a:spcPts val="0"/>
              </a:spcBef>
              <a:spcAft>
                <a:spcPts val="0"/>
              </a:spcAft>
              <a:buSzPts val="990"/>
              <a:buNone/>
            </a:pPr>
            <a:r>
              <a:rPr lang="en" sz="1600"/>
              <a:t> The average of images is sharp in StyleGAN2 as many details stick to same pixel coordinates, while the intended result should be uniformly blurry because all details </a:t>
            </a:r>
            <a:r>
              <a:rPr lang="en" sz="1600"/>
              <a:t>should</a:t>
            </a:r>
            <a:r>
              <a:rPr lang="en" sz="1600"/>
              <a:t> move together when morphing</a:t>
            </a:r>
            <a:endParaRPr sz="1600"/>
          </a:p>
        </p:txBody>
      </p:sp>
      <p:pic>
        <p:nvPicPr>
          <p:cNvPr id="495" name="Google Shape;495;p61"/>
          <p:cNvPicPr preferRelativeResize="0"/>
          <p:nvPr/>
        </p:nvPicPr>
        <p:blipFill>
          <a:blip r:embed="rId3">
            <a:alphaModFix/>
          </a:blip>
          <a:stretch>
            <a:fillRect/>
          </a:stretch>
        </p:blipFill>
        <p:spPr>
          <a:xfrm>
            <a:off x="2388600" y="2571750"/>
            <a:ext cx="3650175" cy="2381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892800" y="41475"/>
            <a:ext cx="4204500" cy="1678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600"/>
              <a:t>Generative </a:t>
            </a:r>
            <a:r>
              <a:rPr lang="en" sz="2600"/>
              <a:t>Adversarial</a:t>
            </a:r>
            <a:r>
              <a:rPr lang="en" sz="2600"/>
              <a:t> Network (GAN)</a:t>
            </a:r>
            <a:endParaRPr sz="2600"/>
          </a:p>
        </p:txBody>
      </p:sp>
      <p:sp>
        <p:nvSpPr>
          <p:cNvPr id="158" name="Google Shape;158;p17"/>
          <p:cNvSpPr txBox="1"/>
          <p:nvPr>
            <p:ph idx="2" type="body"/>
          </p:nvPr>
        </p:nvSpPr>
        <p:spPr>
          <a:xfrm>
            <a:off x="977075" y="1436925"/>
            <a:ext cx="7049100" cy="4120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It is a class of Machine Learning framework in which two neural networks compete with each other in the form of a zero-sum game, where one player's gain is another player's loss.</a:t>
            </a:r>
            <a:endParaRPr sz="1800"/>
          </a:p>
          <a:p>
            <a:pPr indent="0" lvl="0" marL="45720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There are two networks called Generator, which generates images from noise(latent variables), and Discriminator, which distinguishes between images generated by Generator and real images.</a:t>
            </a:r>
            <a:endParaRPr sz="1800"/>
          </a:p>
          <a:p>
            <a:pPr indent="0" lvl="0" marL="0" rtl="0" algn="l">
              <a:spcBef>
                <a:spcPts val="1200"/>
              </a:spcBef>
              <a:spcAft>
                <a:spcPts val="0"/>
              </a:spcAft>
              <a:buNone/>
            </a:pPr>
            <a:r>
              <a:t/>
            </a:r>
            <a:endParaRPr sz="1800"/>
          </a:p>
          <a:p>
            <a:pPr indent="0" lvl="0" marL="0" rtl="0" algn="l">
              <a:spcBef>
                <a:spcPts val="1200"/>
              </a:spcBef>
              <a:spcAft>
                <a:spcPts val="0"/>
              </a:spcAft>
              <a:buNone/>
            </a:pPr>
            <a:r>
              <a:t/>
            </a:r>
            <a:endParaRPr sz="1800"/>
          </a:p>
          <a:p>
            <a:pPr indent="0" lvl="0" marL="0" rtl="0" algn="l">
              <a:spcBef>
                <a:spcPts val="1200"/>
              </a:spcBef>
              <a:spcAft>
                <a:spcPts val="1200"/>
              </a:spcAft>
              <a:buNone/>
            </a:pPr>
            <a:r>
              <a:t/>
            </a:r>
            <a:endParaRPr sz="18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2"/>
          <p:cNvSpPr txBox="1"/>
          <p:nvPr/>
        </p:nvSpPr>
        <p:spPr>
          <a:xfrm>
            <a:off x="3003375" y="75000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1"/>
                </a:solidFill>
                <a:latin typeface="Montserrat"/>
                <a:ea typeface="Montserrat"/>
                <a:cs typeface="Montserrat"/>
                <a:sym typeface="Montserrat"/>
              </a:rPr>
              <a:t>Future scope</a:t>
            </a:r>
            <a:endParaRPr sz="2600">
              <a:solidFill>
                <a:schemeClr val="lt1"/>
              </a:solidFill>
              <a:latin typeface="Montserrat"/>
              <a:ea typeface="Montserrat"/>
              <a:cs typeface="Montserrat"/>
              <a:sym typeface="Montserrat"/>
            </a:endParaRPr>
          </a:p>
        </p:txBody>
      </p:sp>
      <p:sp>
        <p:nvSpPr>
          <p:cNvPr id="501" name="Google Shape;501;p62"/>
          <p:cNvSpPr txBox="1"/>
          <p:nvPr/>
        </p:nvSpPr>
        <p:spPr>
          <a:xfrm>
            <a:off x="1115625" y="1675225"/>
            <a:ext cx="72657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I</a:t>
            </a:r>
            <a:r>
              <a:rPr lang="en" sz="1600">
                <a:solidFill>
                  <a:schemeClr val="lt1"/>
                </a:solidFill>
                <a:latin typeface="Lato"/>
                <a:ea typeface="Lato"/>
                <a:cs typeface="Lato"/>
                <a:sym typeface="Lato"/>
              </a:rPr>
              <a:t>t could be fruitful to study further improvements to the path length regularization, e.g., by replacing the pixel-space L2 distance with a data-driven feature-space metric</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I</a:t>
            </a:r>
            <a:r>
              <a:rPr lang="en" sz="1600">
                <a:solidFill>
                  <a:schemeClr val="lt1"/>
                </a:solidFill>
                <a:latin typeface="Lato"/>
                <a:ea typeface="Lato"/>
                <a:cs typeface="Lato"/>
                <a:sym typeface="Lato"/>
              </a:rPr>
              <a:t>t will be important to find new ways to reduce the training data requirements.This is especially crucial in applications where it is infeasible to acquire tens of thousands of training samples, and with datasets that include a lot of intrinsic variation. </a:t>
            </a:r>
            <a:endParaRPr sz="1600">
              <a:solidFill>
                <a:schemeClr val="lt1"/>
              </a:solidFill>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3"/>
          <p:cNvSpPr txBox="1"/>
          <p:nvPr>
            <p:ph type="title"/>
          </p:nvPr>
        </p:nvSpPr>
        <p:spPr>
          <a:xfrm>
            <a:off x="1052550" y="2409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500"/>
              <a:t>Thank You</a:t>
            </a:r>
            <a:endParaRPr sz="4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1695675" y="-88225"/>
            <a:ext cx="5628900" cy="1362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600"/>
              <a:t>Generative Adversarial Network (GAN)</a:t>
            </a:r>
            <a:endParaRPr sz="2600"/>
          </a:p>
        </p:txBody>
      </p:sp>
      <p:sp>
        <p:nvSpPr>
          <p:cNvPr id="164" name="Google Shape;164;p18"/>
          <p:cNvSpPr txBox="1"/>
          <p:nvPr>
            <p:ph idx="2" type="body"/>
          </p:nvPr>
        </p:nvSpPr>
        <p:spPr>
          <a:xfrm>
            <a:off x="799475" y="2908600"/>
            <a:ext cx="7105800" cy="3259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GANs achieve realism by pairing a generator</a:t>
            </a:r>
            <a:endParaRPr sz="1800"/>
          </a:p>
          <a:p>
            <a:pPr indent="-342900" lvl="0" marL="457200" rtl="0" algn="l">
              <a:spcBef>
                <a:spcPts val="0"/>
              </a:spcBef>
              <a:spcAft>
                <a:spcPts val="0"/>
              </a:spcAft>
              <a:buSzPts val="1800"/>
              <a:buChar char="●"/>
            </a:pPr>
            <a:r>
              <a:rPr lang="en" sz="1800"/>
              <a:t>It learns to produce the target output, with a discriminator, which learns to distinguish true data from the output of the generator. </a:t>
            </a:r>
            <a:endParaRPr sz="1800"/>
          </a:p>
          <a:p>
            <a:pPr indent="-342900" lvl="0" marL="457200" rtl="0" algn="l">
              <a:spcBef>
                <a:spcPts val="0"/>
              </a:spcBef>
              <a:spcAft>
                <a:spcPts val="0"/>
              </a:spcAft>
              <a:buSzPts val="1800"/>
              <a:buChar char="●"/>
            </a:pPr>
            <a:r>
              <a:rPr lang="en" sz="1800"/>
              <a:t>The generator tries to fool the discriminator, and the discriminator tries to keep from being fooled.</a:t>
            </a:r>
            <a:endParaRPr sz="1800"/>
          </a:p>
          <a:p>
            <a:pPr indent="0" lvl="0" marL="0" rtl="0" algn="l">
              <a:spcBef>
                <a:spcPts val="1200"/>
              </a:spcBef>
              <a:spcAft>
                <a:spcPts val="0"/>
              </a:spcAft>
              <a:buNone/>
            </a:pPr>
            <a:r>
              <a:t/>
            </a:r>
            <a:endParaRPr sz="1800"/>
          </a:p>
          <a:p>
            <a:pPr indent="0" lvl="0" marL="0" rtl="0" algn="l">
              <a:spcBef>
                <a:spcPts val="1200"/>
              </a:spcBef>
              <a:spcAft>
                <a:spcPts val="0"/>
              </a:spcAft>
              <a:buNone/>
            </a:pPr>
            <a:r>
              <a:t/>
            </a:r>
            <a:endParaRPr sz="1800"/>
          </a:p>
          <a:p>
            <a:pPr indent="0" lvl="0" marL="0" rtl="0" algn="l">
              <a:spcBef>
                <a:spcPts val="1200"/>
              </a:spcBef>
              <a:spcAft>
                <a:spcPts val="0"/>
              </a:spcAft>
              <a:buNone/>
            </a:pPr>
            <a:r>
              <a:t/>
            </a:r>
            <a:endParaRPr sz="1800"/>
          </a:p>
          <a:p>
            <a:pPr indent="0" lvl="0" marL="0" rtl="0" algn="l">
              <a:spcBef>
                <a:spcPts val="1200"/>
              </a:spcBef>
              <a:spcAft>
                <a:spcPts val="1200"/>
              </a:spcAft>
              <a:buNone/>
            </a:pPr>
            <a:r>
              <a:t/>
            </a:r>
            <a:endParaRPr sz="1800"/>
          </a:p>
        </p:txBody>
      </p:sp>
      <p:pic>
        <p:nvPicPr>
          <p:cNvPr id="165" name="Google Shape;165;p18"/>
          <p:cNvPicPr preferRelativeResize="0"/>
          <p:nvPr/>
        </p:nvPicPr>
        <p:blipFill>
          <a:blip r:embed="rId3">
            <a:alphaModFix/>
          </a:blip>
          <a:stretch>
            <a:fillRect/>
          </a:stretch>
        </p:blipFill>
        <p:spPr>
          <a:xfrm>
            <a:off x="3204900" y="726716"/>
            <a:ext cx="3260251" cy="2181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1297500" y="19892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StyleGAN</a:t>
            </a:r>
            <a:endParaRPr sz="4000"/>
          </a:p>
          <a:p>
            <a:pPr indent="0" lvl="0" marL="0" rtl="0" algn="ctr">
              <a:spcBef>
                <a:spcPts val="0"/>
              </a:spcBef>
              <a:spcAft>
                <a:spcPts val="0"/>
              </a:spcAft>
              <a:buNone/>
            </a:pPr>
            <a:r>
              <a:t/>
            </a:r>
            <a:endParaRPr sz="4000"/>
          </a:p>
        </p:txBody>
      </p:sp>
      <p:sp>
        <p:nvSpPr>
          <p:cNvPr id="171" name="Google Shape;171;p19"/>
          <p:cNvSpPr txBox="1"/>
          <p:nvPr>
            <p:ph idx="1" type="body"/>
          </p:nvPr>
        </p:nvSpPr>
        <p:spPr>
          <a:xfrm>
            <a:off x="923425" y="599650"/>
            <a:ext cx="7709100" cy="3513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t/>
            </a:r>
            <a:endParaRPr sz="1600"/>
          </a:p>
          <a:p>
            <a:pPr indent="-330200" lvl="0" marL="457200" rtl="0" algn="l">
              <a:lnSpc>
                <a:spcPct val="95000"/>
              </a:lnSpc>
              <a:spcBef>
                <a:spcPts val="1200"/>
              </a:spcBef>
              <a:spcAft>
                <a:spcPts val="0"/>
              </a:spcAft>
              <a:buSzPts val="1600"/>
              <a:buChar char="●"/>
            </a:pPr>
            <a:r>
              <a:rPr lang="en" sz="1600"/>
              <a:t>The drawback with GAN is regulating its output  i.e. replacing explicit features such as pose, face shape, and hairstyle in an illustration of a face.</a:t>
            </a:r>
            <a:endParaRPr sz="1600"/>
          </a:p>
          <a:p>
            <a:pPr indent="0" lvl="0" marL="457200" rtl="0" algn="l">
              <a:lnSpc>
                <a:spcPct val="95000"/>
              </a:lnSpc>
              <a:spcBef>
                <a:spcPts val="1200"/>
              </a:spcBef>
              <a:spcAft>
                <a:spcPts val="0"/>
              </a:spcAft>
              <a:buNone/>
            </a:pPr>
            <a:r>
              <a:t/>
            </a:r>
            <a:endParaRPr sz="1600"/>
          </a:p>
          <a:p>
            <a:pPr indent="-330200" lvl="0" marL="457200" rtl="0" algn="l">
              <a:lnSpc>
                <a:spcPct val="95000"/>
              </a:lnSpc>
              <a:spcBef>
                <a:spcPts val="1200"/>
              </a:spcBef>
              <a:spcAft>
                <a:spcPts val="0"/>
              </a:spcAft>
              <a:buSzPts val="1600"/>
              <a:buChar char="●"/>
            </a:pPr>
            <a:r>
              <a:rPr lang="en" sz="1600"/>
              <a:t>The Style Generative Adversarial Network, or StyleGAN for short, is an addition to the GAN architecture that introduces significant modifications to the generator model.</a:t>
            </a:r>
            <a:endParaRPr sz="1600"/>
          </a:p>
          <a:p>
            <a:pPr indent="0" lvl="0" marL="457200" rtl="0" algn="l">
              <a:lnSpc>
                <a:spcPct val="95000"/>
              </a:lnSpc>
              <a:spcBef>
                <a:spcPts val="1200"/>
              </a:spcBef>
              <a:spcAft>
                <a:spcPts val="0"/>
              </a:spcAft>
              <a:buNone/>
            </a:pPr>
            <a:r>
              <a:rPr lang="en" sz="1600"/>
              <a:t> </a:t>
            </a:r>
            <a:endParaRPr sz="1600"/>
          </a:p>
          <a:p>
            <a:pPr indent="-330200" lvl="0" marL="457200" rtl="0" algn="l">
              <a:lnSpc>
                <a:spcPct val="95000"/>
              </a:lnSpc>
              <a:spcBef>
                <a:spcPts val="1200"/>
              </a:spcBef>
              <a:spcAft>
                <a:spcPts val="0"/>
              </a:spcAft>
              <a:buSzPts val="1600"/>
              <a:buChar char="●"/>
            </a:pPr>
            <a:r>
              <a:rPr lang="en" sz="1600"/>
              <a:t>StyleGAN produces the simulated image sequentially, originating from a simple resolution and enlarging to a huge resolution (1024×1024).</a:t>
            </a:r>
            <a:endParaRPr sz="1600"/>
          </a:p>
          <a:p>
            <a:pPr indent="0" lvl="0" marL="457200" rtl="0" algn="l">
              <a:lnSpc>
                <a:spcPct val="95000"/>
              </a:lnSpc>
              <a:spcBef>
                <a:spcPts val="1200"/>
              </a:spcBef>
              <a:spcAft>
                <a:spcPts val="0"/>
              </a:spcAft>
              <a:buNone/>
            </a:pPr>
            <a:r>
              <a:t/>
            </a:r>
            <a:endParaRPr sz="1600"/>
          </a:p>
          <a:p>
            <a:pPr indent="-330200" lvl="0" marL="457200" rtl="0" algn="l">
              <a:lnSpc>
                <a:spcPct val="95000"/>
              </a:lnSpc>
              <a:spcBef>
                <a:spcPts val="1200"/>
              </a:spcBef>
              <a:spcAft>
                <a:spcPts val="0"/>
              </a:spcAft>
              <a:buSzPts val="1600"/>
              <a:buChar char="●"/>
            </a:pPr>
            <a:r>
              <a:rPr lang="en" sz="1600"/>
              <a:t>It transforms the input of each level individually  and  examines the visual features that are manifested in that level, from standard features (pose, face shape) to minute details (hair color), without altering other levels.</a:t>
            </a:r>
            <a:endParaRPr sz="1600"/>
          </a:p>
          <a:p>
            <a:pPr indent="0" lvl="0" marL="0" rtl="0" algn="l">
              <a:lnSpc>
                <a:spcPct val="95000"/>
              </a:lnSpc>
              <a:spcBef>
                <a:spcPts val="1200"/>
              </a:spcBef>
              <a:spcAft>
                <a:spcPts val="0"/>
              </a:spcAft>
              <a:buNone/>
            </a:pPr>
            <a:r>
              <a:t/>
            </a:r>
            <a:endParaRPr sz="1600"/>
          </a:p>
          <a:p>
            <a:pPr indent="0" lvl="0" marL="0" rtl="0" algn="l">
              <a:lnSpc>
                <a:spcPct val="95000"/>
              </a:lnSpc>
              <a:spcBef>
                <a:spcPts val="1200"/>
              </a:spcBef>
              <a:spcAft>
                <a:spcPts val="1200"/>
              </a:spcAft>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1384675" y="5681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StyleGAN</a:t>
            </a:r>
            <a:endParaRPr sz="2600"/>
          </a:p>
        </p:txBody>
      </p:sp>
      <p:sp>
        <p:nvSpPr>
          <p:cNvPr id="177" name="Google Shape;177;p20"/>
          <p:cNvSpPr txBox="1"/>
          <p:nvPr>
            <p:ph idx="1" type="body"/>
          </p:nvPr>
        </p:nvSpPr>
        <p:spPr>
          <a:xfrm>
            <a:off x="1307250" y="15870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The StyleGAN network has two features: </a:t>
            </a:r>
            <a:endParaRPr sz="1800"/>
          </a:p>
          <a:p>
            <a:pPr indent="-336550" lvl="0" marL="457200" rtl="0" algn="l">
              <a:spcBef>
                <a:spcPts val="1200"/>
              </a:spcBef>
              <a:spcAft>
                <a:spcPts val="0"/>
              </a:spcAft>
              <a:buSzPts val="1700"/>
              <a:buChar char="●"/>
            </a:pPr>
            <a:r>
              <a:rPr lang="en" sz="1700"/>
              <a:t>Generating high-resolution images using Progressive Growing</a:t>
            </a:r>
            <a:endParaRPr sz="1700"/>
          </a:p>
          <a:p>
            <a:pPr indent="0" lvl="0" marL="457200" rtl="0" algn="l">
              <a:spcBef>
                <a:spcPts val="1200"/>
              </a:spcBef>
              <a:spcAft>
                <a:spcPts val="0"/>
              </a:spcAft>
              <a:buNone/>
            </a:pPr>
            <a:r>
              <a:t/>
            </a:r>
            <a:endParaRPr sz="1700"/>
          </a:p>
          <a:p>
            <a:pPr indent="-336550" lvl="0" marL="457200" rtl="0" algn="l">
              <a:spcBef>
                <a:spcPts val="1200"/>
              </a:spcBef>
              <a:spcAft>
                <a:spcPts val="0"/>
              </a:spcAft>
              <a:buSzPts val="1700"/>
              <a:buChar char="●"/>
            </a:pPr>
            <a:r>
              <a:rPr lang="en" sz="1700"/>
              <a:t>Incorporating image styles into each layer using AdaIN.</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1345550" y="697000"/>
            <a:ext cx="7038900" cy="76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Progressive Growing</a:t>
            </a:r>
            <a:endParaRPr sz="2600"/>
          </a:p>
        </p:txBody>
      </p:sp>
      <p:sp>
        <p:nvSpPr>
          <p:cNvPr id="183" name="Google Shape;183;p21"/>
          <p:cNvSpPr txBox="1"/>
          <p:nvPr>
            <p:ph idx="4294967295" type="body"/>
          </p:nvPr>
        </p:nvSpPr>
        <p:spPr>
          <a:xfrm>
            <a:off x="1268275" y="1557975"/>
            <a:ext cx="6369000" cy="37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I</a:t>
            </a:r>
            <a:r>
              <a:rPr lang="en" sz="1800"/>
              <a:t>t is a method of generating high-resolution images by starting with low-resolution images and gradually adding high-resolution Generators and Discriminators.</a:t>
            </a:r>
            <a:endParaRPr sz="1800"/>
          </a:p>
          <a:p>
            <a:pPr indent="0" lvl="0" marL="0" rtl="0" algn="l">
              <a:spcBef>
                <a:spcPts val="1200"/>
              </a:spcBef>
              <a:spcAft>
                <a:spcPts val="1200"/>
              </a:spcAft>
              <a:buNone/>
            </a:pPr>
            <a:r>
              <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